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F0531-F573-4857-B454-F7602792A84C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AF945-64CD-423C-B5EE-49A730CA94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569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F0531-F573-4857-B454-F7602792A84C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AF945-64CD-423C-B5EE-49A730CA94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28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F0531-F573-4857-B454-F7602792A84C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AF945-64CD-423C-B5EE-49A730CA94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131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F0531-F573-4857-B454-F7602792A84C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AF945-64CD-423C-B5EE-49A730CA94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12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F0531-F573-4857-B454-F7602792A84C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AF945-64CD-423C-B5EE-49A730CA94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113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F0531-F573-4857-B454-F7602792A84C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AF945-64CD-423C-B5EE-49A730CA94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14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F0531-F573-4857-B454-F7602792A84C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AF945-64CD-423C-B5EE-49A730CA94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832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F0531-F573-4857-B454-F7602792A84C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AF945-64CD-423C-B5EE-49A730CA94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16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F0531-F573-4857-B454-F7602792A84C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AF945-64CD-423C-B5EE-49A730CA94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264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F0531-F573-4857-B454-F7602792A84C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AF945-64CD-423C-B5EE-49A730CA94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90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F0531-F573-4857-B454-F7602792A84C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AF945-64CD-423C-B5EE-49A730CA94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010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F0531-F573-4857-B454-F7602792A84C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AF945-64CD-423C-B5EE-49A730CA94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02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704856" cy="1752600"/>
          </a:xfrm>
        </p:spPr>
        <p:txBody>
          <a:bodyPr/>
          <a:lstStyle/>
          <a:p>
            <a:r>
              <a:rPr lang="es-MX" dirty="0" smtClean="0">
                <a:solidFill>
                  <a:schemeClr val="tx1"/>
                </a:solidFill>
              </a:rPr>
              <a:t>Tapen Sinha</a:t>
            </a:r>
          </a:p>
          <a:p>
            <a:r>
              <a:rPr lang="es-MX" sz="2400" dirty="0" smtClean="0">
                <a:solidFill>
                  <a:schemeClr val="tx1"/>
                </a:solidFill>
              </a:rPr>
              <a:t>Director, International Center </a:t>
            </a:r>
            <a:r>
              <a:rPr lang="es-MX" sz="2400" dirty="0" err="1" smtClean="0">
                <a:solidFill>
                  <a:schemeClr val="tx1"/>
                </a:solidFill>
              </a:rPr>
              <a:t>for</a:t>
            </a:r>
            <a:r>
              <a:rPr lang="es-MX" sz="2400" dirty="0" smtClean="0">
                <a:solidFill>
                  <a:schemeClr val="tx1"/>
                </a:solidFill>
              </a:rPr>
              <a:t> </a:t>
            </a:r>
            <a:r>
              <a:rPr lang="es-MX" sz="2400" dirty="0" err="1" smtClean="0">
                <a:solidFill>
                  <a:schemeClr val="tx1"/>
                </a:solidFill>
              </a:rPr>
              <a:t>Pension</a:t>
            </a:r>
            <a:r>
              <a:rPr lang="es-MX" sz="2400" dirty="0" smtClean="0">
                <a:solidFill>
                  <a:schemeClr val="tx1"/>
                </a:solidFill>
              </a:rPr>
              <a:t> </a:t>
            </a:r>
            <a:r>
              <a:rPr lang="es-MX" sz="2400" dirty="0" err="1" smtClean="0">
                <a:solidFill>
                  <a:schemeClr val="tx1"/>
                </a:solidFill>
              </a:rPr>
              <a:t>Research</a:t>
            </a:r>
            <a:r>
              <a:rPr lang="es-MX" sz="2400" dirty="0" smtClean="0">
                <a:solidFill>
                  <a:schemeClr val="tx1"/>
                </a:solidFill>
              </a:rPr>
              <a:t>, ITAM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219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520" y="404664"/>
            <a:ext cx="8424936" cy="6192688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5364088" y="1772816"/>
            <a:ext cx="9507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dirty="0" err="1" smtClean="0"/>
              <a:t>Peru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2764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496944" cy="59766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6507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8784976" cy="640871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2 CuadroTexto"/>
          <p:cNvSpPr txBox="1"/>
          <p:nvPr/>
        </p:nvSpPr>
        <p:spPr>
          <a:xfrm>
            <a:off x="4427984" y="1772816"/>
            <a:ext cx="15924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dirty="0" smtClean="0"/>
              <a:t>Uruguay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31019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352928" cy="61926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6458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Causalidad de </a:t>
            </a:r>
            <a:r>
              <a:rPr lang="es-MX" dirty="0" err="1" smtClean="0"/>
              <a:t>Granger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/>
                          </m:ctrlPr>
                        </m:sSubPr>
                        <m:e>
                          <m:r>
                            <a:rPr lang="es-ES_tradnl" i="1"/>
                            <m:t>𝑋</m:t>
                          </m:r>
                        </m:e>
                        <m:sub>
                          <m:r>
                            <a:rPr lang="es-ES_tradnl" i="1"/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i="1"/>
                          </m:ctrlPr>
                        </m:dPr>
                        <m:e>
                          <m:r>
                            <a:rPr lang="es-ES_tradnl" i="1"/>
                            <m:t>𝑡</m:t>
                          </m:r>
                        </m:e>
                      </m:d>
                      <m:r>
                        <a:rPr lang="es-ES_tradnl" i="1"/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i="1"/>
                          </m:ctrlPr>
                        </m:naryPr>
                        <m:sub>
                          <m:r>
                            <a:rPr lang="es-ES_tradnl" i="1"/>
                            <m:t>𝑗</m:t>
                          </m:r>
                          <m:r>
                            <a:rPr lang="es-ES_tradnl" i="1"/>
                            <m:t>=1</m:t>
                          </m:r>
                        </m:sub>
                        <m:sup>
                          <m:r>
                            <a:rPr lang="es-ES_tradnl" i="1"/>
                            <m:t>𝑝</m:t>
                          </m:r>
                        </m:sup>
                        <m:e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s-ES_tradnl" i="1"/>
                                <m:t>𝐴</m:t>
                              </m:r>
                            </m:e>
                            <m:sub>
                              <m:r>
                                <a:rPr lang="es-ES_tradnl" i="1"/>
                                <m:t>1,</m:t>
                              </m:r>
                              <m:r>
                                <a:rPr lang="es-ES_tradnl" i="1"/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s-ES_tradnl" i="1"/>
                                <m:t>𝑋</m:t>
                              </m:r>
                            </m:e>
                            <m:sub>
                              <m:r>
                                <a:rPr lang="es-ES_tradnl" i="1"/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/>
                              </m:ctrlPr>
                            </m:dPr>
                            <m:e>
                              <m:r>
                                <a:rPr lang="es-ES_tradnl" i="1"/>
                                <m:t>𝑡</m:t>
                              </m:r>
                              <m:r>
                                <a:rPr lang="es-ES_tradnl" i="1"/>
                                <m:t>−</m:t>
                              </m:r>
                              <m:r>
                                <a:rPr lang="es-ES_tradnl" i="1"/>
                                <m:t>𝑗</m:t>
                              </m:r>
                            </m:e>
                          </m:d>
                        </m:e>
                      </m:nary>
                      <m:r>
                        <a:rPr lang="es-ES_tradnl" i="1"/>
                        <m:t>+</m:t>
                      </m:r>
                      <m:sSub>
                        <m:sSubPr>
                          <m:ctrlPr>
                            <a:rPr lang="en-US" i="1"/>
                          </m:ctrlPr>
                        </m:sSubPr>
                        <m:e>
                          <m:r>
                            <a:rPr lang="es-ES_tradnl" i="1"/>
                            <m:t>𝐸</m:t>
                          </m:r>
                        </m:e>
                        <m:sub>
                          <m:r>
                            <a:rPr lang="es-ES_tradnl" i="1"/>
                            <m:t>1</m:t>
                          </m:r>
                        </m:sub>
                      </m:sSub>
                      <m:r>
                        <a:rPr lang="es-ES_tradnl" i="1"/>
                        <m:t>(</m:t>
                      </m:r>
                      <m:r>
                        <a:rPr lang="es-ES_tradnl" i="1"/>
                        <m:t>𝑡</m:t>
                      </m:r>
                      <m:r>
                        <a:rPr lang="es-ES_tradnl" i="1"/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s-ES_tradnl" dirty="0"/>
                  <a:t> 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/>
                          </m:ctrlPr>
                        </m:sSubPr>
                        <m:e>
                          <m:r>
                            <a:rPr lang="es-ES_tradnl" i="1"/>
                            <m:t>𝑋</m:t>
                          </m:r>
                        </m:e>
                        <m:sub>
                          <m:r>
                            <a:rPr lang="es-ES_tradnl" i="1"/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i="1"/>
                          </m:ctrlPr>
                        </m:dPr>
                        <m:e>
                          <m:r>
                            <a:rPr lang="es-ES_tradnl" i="1"/>
                            <m:t>𝑡</m:t>
                          </m:r>
                        </m:e>
                      </m:d>
                      <m:r>
                        <a:rPr lang="es-ES_tradnl" i="1"/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i="1"/>
                          </m:ctrlPr>
                        </m:naryPr>
                        <m:sub>
                          <m:r>
                            <a:rPr lang="es-ES_tradnl" i="1"/>
                            <m:t>𝑗</m:t>
                          </m:r>
                          <m:r>
                            <a:rPr lang="es-ES_tradnl" i="1"/>
                            <m:t>=1</m:t>
                          </m:r>
                        </m:sub>
                        <m:sup>
                          <m:r>
                            <a:rPr lang="es-ES_tradnl" i="1"/>
                            <m:t>𝑝</m:t>
                          </m:r>
                        </m:sup>
                        <m:e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s-ES_tradnl" i="1"/>
                                <m:t>𝐴</m:t>
                              </m:r>
                            </m:e>
                            <m:sub>
                              <m:r>
                                <a:rPr lang="es-ES_tradnl" i="1"/>
                                <m:t>2,</m:t>
                              </m:r>
                              <m:r>
                                <a:rPr lang="es-ES_tradnl" i="1"/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s-ES_tradnl" i="1"/>
                                <m:t>𝑋</m:t>
                              </m:r>
                            </m:e>
                            <m:sub>
                              <m:r>
                                <a:rPr lang="es-ES_tradnl" i="1"/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/>
                              </m:ctrlPr>
                            </m:dPr>
                            <m:e>
                              <m:r>
                                <a:rPr lang="es-ES_tradnl" i="1"/>
                                <m:t>𝑡</m:t>
                              </m:r>
                              <m:r>
                                <a:rPr lang="es-ES_tradnl" i="1"/>
                                <m:t>−</m:t>
                              </m:r>
                              <m:r>
                                <a:rPr lang="es-ES_tradnl" i="1"/>
                                <m:t>𝑗</m:t>
                              </m:r>
                            </m:e>
                          </m:d>
                          <m:r>
                            <a:rPr lang="es-ES_tradnl" i="1"/>
                            <m:t>+</m:t>
                          </m:r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s-ES_tradnl" i="1"/>
                                <m:t>𝐸</m:t>
                              </m:r>
                            </m:e>
                            <m:sub>
                              <m:r>
                                <a:rPr lang="es-ES_tradnl" i="1"/>
                                <m:t>2</m:t>
                              </m:r>
                            </m:sub>
                          </m:sSub>
                        </m:e>
                      </m:nary>
                      <m:r>
                        <a:rPr lang="es-ES_tradnl" i="1"/>
                        <m:t>(</m:t>
                      </m:r>
                      <m:r>
                        <a:rPr lang="es-ES_tradnl" i="1"/>
                        <m:t>𝑡</m:t>
                      </m:r>
                      <m:r>
                        <a:rPr lang="es-ES_tradnl" i="1"/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s-ES_tradnl" dirty="0"/>
                  <a:t> 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/>
                          </m:ctrlPr>
                        </m:sSubPr>
                        <m:e>
                          <m:r>
                            <a:rPr lang="es-ES_tradnl" i="1"/>
                            <m:t>𝑋</m:t>
                          </m:r>
                        </m:e>
                        <m:sub>
                          <m:r>
                            <a:rPr lang="es-ES_tradnl" i="1"/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i="1"/>
                          </m:ctrlPr>
                        </m:dPr>
                        <m:e>
                          <m:r>
                            <a:rPr lang="es-ES_tradnl" i="1"/>
                            <m:t>𝑡</m:t>
                          </m:r>
                        </m:e>
                      </m:d>
                      <m:r>
                        <a:rPr lang="es-ES_tradnl" i="1"/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i="1"/>
                          </m:ctrlPr>
                        </m:naryPr>
                        <m:sub>
                          <m:r>
                            <a:rPr lang="es-ES_tradnl" i="1"/>
                            <m:t>𝑗</m:t>
                          </m:r>
                          <m:r>
                            <a:rPr lang="es-ES_tradnl" i="1"/>
                            <m:t>=1</m:t>
                          </m:r>
                        </m:sub>
                        <m:sup>
                          <m:r>
                            <a:rPr lang="es-ES_tradnl" i="1"/>
                            <m:t>𝑝</m:t>
                          </m:r>
                        </m:sup>
                        <m:e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s-ES_tradnl" i="1"/>
                                <m:t>𝐴</m:t>
                              </m:r>
                            </m:e>
                            <m:sub>
                              <m:r>
                                <a:rPr lang="es-ES_tradnl" i="1"/>
                                <m:t>11,</m:t>
                              </m:r>
                              <m:r>
                                <a:rPr lang="es-ES_tradnl" i="1"/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s-ES_tradnl" i="1"/>
                                <m:t>𝑋</m:t>
                              </m:r>
                            </m:e>
                            <m:sub>
                              <m:r>
                                <a:rPr lang="es-ES_tradnl" i="1"/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/>
                              </m:ctrlPr>
                            </m:dPr>
                            <m:e>
                              <m:r>
                                <a:rPr lang="es-ES_tradnl" i="1"/>
                                <m:t>𝑡</m:t>
                              </m:r>
                              <m:r>
                                <a:rPr lang="es-ES_tradnl" i="1"/>
                                <m:t>−</m:t>
                              </m:r>
                              <m:r>
                                <a:rPr lang="es-ES_tradnl" i="1"/>
                                <m:t>𝑗</m:t>
                              </m:r>
                            </m:e>
                          </m:d>
                          <m:r>
                            <a:rPr lang="es-ES_tradnl" i="1"/>
                            <m:t>+</m:t>
                          </m:r>
                          <m:nary>
                            <m:naryPr>
                              <m:chr m:val="∑"/>
                              <m:limLoc m:val="undOvr"/>
                              <m:ctrlPr>
                                <a:rPr lang="en-US" i="1"/>
                              </m:ctrlPr>
                            </m:naryPr>
                            <m:sub>
                              <m:r>
                                <a:rPr lang="es-ES_tradnl" i="1"/>
                                <m:t>𝑗</m:t>
                              </m:r>
                              <m:r>
                                <a:rPr lang="es-ES_tradnl" i="1"/>
                                <m:t>=1</m:t>
                              </m:r>
                            </m:sub>
                            <m:sup>
                              <m:r>
                                <a:rPr lang="es-ES_tradnl" i="1"/>
                                <m:t>𝑝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i="1"/>
                                  </m:ctrlPr>
                                </m:sSubPr>
                                <m:e>
                                  <m:r>
                                    <a:rPr lang="es-ES_tradnl" i="1"/>
                                    <m:t>𝐴</m:t>
                                  </m:r>
                                </m:e>
                                <m:sub>
                                  <m:r>
                                    <a:rPr lang="es-ES_tradnl" i="1"/>
                                    <m:t>12,</m:t>
                                  </m:r>
                                  <m:r>
                                    <a:rPr lang="es-ES_tradnl" i="1"/>
                                    <m:t>𝑗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/>
                                  </m:ctrlPr>
                                </m:sSubPr>
                                <m:e>
                                  <m:r>
                                    <a:rPr lang="es-ES_tradnl" i="1"/>
                                    <m:t>𝑋</m:t>
                                  </m:r>
                                </m:e>
                                <m:sub>
                                  <m:r>
                                    <a:rPr lang="es-ES_tradnl" i="1"/>
                                    <m:t>2</m:t>
                                  </m:r>
                                </m:sub>
                              </m:sSub>
                              <m:r>
                                <a:rPr lang="es-ES_tradnl" i="1"/>
                                <m:t>(</m:t>
                              </m:r>
                              <m:r>
                                <a:rPr lang="es-ES_tradnl" i="1"/>
                                <m:t>𝑡</m:t>
                              </m:r>
                              <m:r>
                                <a:rPr lang="es-ES_tradnl" i="1"/>
                                <m:t>−</m:t>
                              </m:r>
                              <m:r>
                                <a:rPr lang="es-ES_tradnl" i="1"/>
                                <m:t>𝑗</m:t>
                              </m:r>
                              <m:r>
                                <a:rPr lang="es-ES_tradnl" i="1"/>
                                <m:t>)</m:t>
                              </m:r>
                            </m:e>
                          </m:nary>
                          <m:r>
                            <a:rPr lang="es-ES_tradnl" i="1"/>
                            <m:t>+</m:t>
                          </m:r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s-ES_tradnl" i="1"/>
                                <m:t>𝐸</m:t>
                              </m:r>
                            </m:e>
                            <m:sub>
                              <m:r>
                                <a:rPr lang="es-ES_tradnl" i="1"/>
                                <m:t>3</m:t>
                              </m:r>
                            </m:sub>
                          </m:sSub>
                          <m:r>
                            <a:rPr lang="es-ES_tradnl" i="1"/>
                            <m:t>(</m:t>
                          </m:r>
                          <m:r>
                            <a:rPr lang="es-ES_tradnl" i="1"/>
                            <m:t>𝑡</m:t>
                          </m:r>
                          <m:r>
                            <a:rPr lang="es-ES_tradnl" i="1"/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s-ES_tradnl" dirty="0"/>
                  <a:t> 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/>
                          </m:ctrlPr>
                        </m:sSubPr>
                        <m:e>
                          <m:r>
                            <a:rPr lang="es-ES_tradnl" i="1"/>
                            <m:t>𝑋</m:t>
                          </m:r>
                        </m:e>
                        <m:sub>
                          <m:r>
                            <a:rPr lang="es-ES_tradnl" i="1"/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i="1"/>
                          </m:ctrlPr>
                        </m:dPr>
                        <m:e>
                          <m:r>
                            <a:rPr lang="es-ES_tradnl" i="1"/>
                            <m:t>𝑡</m:t>
                          </m:r>
                        </m:e>
                      </m:d>
                      <m:r>
                        <a:rPr lang="es-ES_tradnl" i="1"/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i="1"/>
                          </m:ctrlPr>
                        </m:naryPr>
                        <m:sub>
                          <m:r>
                            <a:rPr lang="es-ES_tradnl" i="1"/>
                            <m:t>𝑗</m:t>
                          </m:r>
                          <m:r>
                            <a:rPr lang="es-ES_tradnl" i="1"/>
                            <m:t>=1</m:t>
                          </m:r>
                        </m:sub>
                        <m:sup>
                          <m:r>
                            <a:rPr lang="es-ES_tradnl" i="1"/>
                            <m:t>𝑝</m:t>
                          </m:r>
                        </m:sup>
                        <m:e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s-ES_tradnl" i="1"/>
                                <m:t>𝐴</m:t>
                              </m:r>
                            </m:e>
                            <m:sub>
                              <m:r>
                                <a:rPr lang="es-ES_tradnl" i="1"/>
                                <m:t>21,</m:t>
                              </m:r>
                              <m:r>
                                <a:rPr lang="es-ES_tradnl" i="1"/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s-ES_tradnl" i="1"/>
                                <m:t>𝑋</m:t>
                              </m:r>
                            </m:e>
                            <m:sub>
                              <m:r>
                                <a:rPr lang="es-ES_tradnl" i="1"/>
                                <m:t>1</m:t>
                              </m:r>
                            </m:sub>
                          </m:sSub>
                          <m:r>
                            <a:rPr lang="es-ES_tradnl" i="1"/>
                            <m:t>(</m:t>
                          </m:r>
                          <m:r>
                            <a:rPr lang="es-ES_tradnl" i="1"/>
                            <m:t>𝑡</m:t>
                          </m:r>
                          <m:r>
                            <a:rPr lang="es-ES_tradnl" i="1"/>
                            <m:t>−</m:t>
                          </m:r>
                          <m:r>
                            <a:rPr lang="es-ES_tradnl" i="1"/>
                            <m:t>𝑗</m:t>
                          </m:r>
                          <m:r>
                            <a:rPr lang="es-ES_tradnl" i="1"/>
                            <m:t>)</m:t>
                          </m:r>
                        </m:e>
                      </m:nary>
                      <m:r>
                        <a:rPr lang="es-ES_tradnl" i="1"/>
                        <m:t>+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i="1"/>
                          </m:ctrlPr>
                        </m:naryPr>
                        <m:sub>
                          <m:r>
                            <a:rPr lang="es-ES_tradnl" i="1"/>
                            <m:t>𝑗</m:t>
                          </m:r>
                          <m:r>
                            <a:rPr lang="es-ES_tradnl" i="1"/>
                            <m:t>=1</m:t>
                          </m:r>
                        </m:sub>
                        <m:sup>
                          <m:r>
                            <a:rPr lang="es-ES_tradnl" i="1"/>
                            <m:t>𝑝</m:t>
                          </m:r>
                        </m:sup>
                        <m:e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s-ES_tradnl" i="1"/>
                                <m:t>𝐴</m:t>
                              </m:r>
                            </m:e>
                            <m:sub>
                              <m:r>
                                <a:rPr lang="es-ES_tradnl" i="1"/>
                                <m:t>22,</m:t>
                              </m:r>
                              <m:r>
                                <a:rPr lang="es-ES_tradnl" i="1"/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s-ES_tradnl" i="1"/>
                                <m:t>𝑋</m:t>
                              </m:r>
                            </m:e>
                            <m:sub>
                              <m:r>
                                <a:rPr lang="es-ES_tradnl" i="1"/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/>
                              </m:ctrlPr>
                            </m:dPr>
                            <m:e>
                              <m:r>
                                <a:rPr lang="es-ES_tradnl" i="1"/>
                                <m:t>𝑡</m:t>
                              </m:r>
                              <m:r>
                                <a:rPr lang="es-ES_tradnl" i="1"/>
                                <m:t>−</m:t>
                              </m:r>
                              <m:r>
                                <a:rPr lang="es-ES_tradnl" i="1"/>
                                <m:t>𝑗</m:t>
                              </m:r>
                            </m:e>
                          </m:d>
                          <m:r>
                            <a:rPr lang="es-ES_tradnl" i="1"/>
                            <m:t>+</m:t>
                          </m:r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s-ES_tradnl" i="1"/>
                                <m:t>𝐸</m:t>
                              </m:r>
                            </m:e>
                            <m:sub>
                              <m:r>
                                <a:rPr lang="es-ES_tradnl" i="1"/>
                                <m:t>4</m:t>
                              </m:r>
                            </m:sub>
                          </m:sSub>
                        </m:e>
                      </m:nary>
                      <m:r>
                        <a:rPr lang="es-ES_tradnl" i="1"/>
                        <m:t>(</m:t>
                      </m:r>
                      <m:r>
                        <a:rPr lang="es-ES_tradnl" i="1"/>
                        <m:t>𝑡</m:t>
                      </m:r>
                      <m:r>
                        <a:rPr lang="es-ES_tradnl" i="1"/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8454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Porque es importante</a:t>
            </a:r>
            <a:endParaRPr lang="en-U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32004"/>
            <a:ext cx="8344527" cy="5517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90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¿Qué sucede con el cobro? </a:t>
            </a:r>
            <a:br>
              <a:rPr lang="es-MX" dirty="0" smtClean="0"/>
            </a:br>
            <a:r>
              <a:rPr lang="es-MX" dirty="0" smtClean="0"/>
              <a:t>El cobro es mayor que el rendimiento</a:t>
            </a:r>
            <a:endParaRPr lang="en-U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44" y="1412776"/>
            <a:ext cx="8848725" cy="4791075"/>
          </a:xfrm>
          <a:prstGeom prst="rect">
            <a:avLst/>
          </a:prstGeom>
        </p:spPr>
      </p:pic>
      <p:cxnSp>
        <p:nvCxnSpPr>
          <p:cNvPr id="6" name="5 Conector recto de flecha"/>
          <p:cNvCxnSpPr/>
          <p:nvPr/>
        </p:nvCxnSpPr>
        <p:spPr>
          <a:xfrm>
            <a:off x="3851920" y="3808313"/>
            <a:ext cx="2016224" cy="11328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>
            <a:off x="5004048" y="3808313"/>
            <a:ext cx="2016224" cy="11328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6133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218446"/>
              </p:ext>
            </p:extLst>
          </p:nvPr>
        </p:nvGraphicFramePr>
        <p:xfrm>
          <a:off x="107504" y="476673"/>
          <a:ext cx="8928992" cy="61206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93"/>
                <a:gridCol w="2628840"/>
                <a:gridCol w="1174324"/>
                <a:gridCol w="1460696"/>
                <a:gridCol w="2043739"/>
              </a:tblGrid>
              <a:tr h="989495"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mbria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Sistema(s)</a:t>
                      </a:r>
                      <a:endParaRPr lang="en-US" sz="18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Tipo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Instituciones 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Inicio del sistema de capitalización individual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58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Argentina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De reparto y capitalización individual (competencia)</a:t>
                      </a:r>
                      <a:endParaRPr lang="en-US" sz="18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Obligatorio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AFJP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1994*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232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Bolivia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Capitalización individual</a:t>
                      </a:r>
                      <a:endParaRPr lang="en-US" sz="18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Obligatorio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AFP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1997** 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11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Chile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Capitalización individual</a:t>
                      </a:r>
                      <a:endParaRPr lang="en-US" sz="18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Obligatorio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AFP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1981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104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Colombia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De reparto y capitalización individual (competencia)</a:t>
                      </a:r>
                      <a:endParaRPr lang="en-US" sz="18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Obligatorio</a:t>
                      </a:r>
                      <a:endParaRPr lang="en-US" sz="18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AFP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1994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348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Costa Rica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De reparto y capitalización individual (mixto)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Obligatorio</a:t>
                      </a:r>
                      <a:endParaRPr lang="en-US" sz="18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OPC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32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El Salvador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Capitalización individual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Obligatorio</a:t>
                      </a:r>
                      <a:endParaRPr lang="en-US" sz="18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AFP</a:t>
                      </a:r>
                      <a:endParaRPr lang="en-US" sz="18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1998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98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México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Capitalización individual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Obligatorio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AFORES</a:t>
                      </a:r>
                      <a:endParaRPr lang="en-US" sz="18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1997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58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Panamá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De reparto y capitalización individual (mixto)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Obligatorio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effectLst/>
                        </a:rPr>
                        <a:t>AFAP</a:t>
                      </a:r>
                      <a:endParaRPr lang="en-US" sz="18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2002</a:t>
                      </a:r>
                      <a:endParaRPr lang="en-US" sz="18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58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Perú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De reparto y capitalización individual (competencia)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Obligatorio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AFP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1993</a:t>
                      </a:r>
                      <a:endParaRPr lang="en-US" sz="18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871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R. Dominicana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Capitalización individual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Obligatorio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AFP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2003</a:t>
                      </a:r>
                      <a:endParaRPr lang="en-US" sz="18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58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Uruguay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De reparto y capitalización individual (mixto)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Obligatorio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AFAP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1996</a:t>
                      </a:r>
                      <a:endParaRPr lang="en-US" sz="18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5836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96"/>
            <a:ext cx="9144000" cy="5112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8710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143000"/>
          </a:xfrm>
        </p:spPr>
        <p:txBody>
          <a:bodyPr>
            <a:noAutofit/>
          </a:bodyPr>
          <a:lstStyle/>
          <a:p>
            <a:r>
              <a:rPr lang="es-MX" sz="4000" dirty="0" smtClean="0"/>
              <a:t>¿Cómo compiten los fondos de pensión?</a:t>
            </a:r>
            <a:endParaRPr lang="en-U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Más afiliados – nuevos afiliados</a:t>
            </a:r>
          </a:p>
          <a:p>
            <a:r>
              <a:rPr lang="es-MX" dirty="0" smtClean="0"/>
              <a:t>Más afiliados – de los competidores</a:t>
            </a:r>
          </a:p>
          <a:p>
            <a:r>
              <a:rPr lang="es-MX" dirty="0" smtClean="0"/>
              <a:t>¿Cómo?</a:t>
            </a:r>
          </a:p>
          <a:p>
            <a:r>
              <a:rPr lang="es-MX" dirty="0" smtClean="0"/>
              <a:t>Más promotores</a:t>
            </a:r>
          </a:p>
          <a:p>
            <a:r>
              <a:rPr lang="es-MX" dirty="0" smtClean="0"/>
              <a:t>¿Más promotores trae más afiliados?</a:t>
            </a:r>
          </a:p>
          <a:p>
            <a:r>
              <a:rPr lang="es-MX" dirty="0" smtClean="0"/>
              <a:t>¿Cómo podemos demostrar eso?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387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655166"/>
              </p:ext>
            </p:extLst>
          </p:nvPr>
        </p:nvGraphicFramePr>
        <p:xfrm>
          <a:off x="251520" y="332654"/>
          <a:ext cx="8568953" cy="62646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51639"/>
                <a:gridCol w="2544405"/>
                <a:gridCol w="2872909"/>
              </a:tblGrid>
              <a:tr h="9637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dirty="0">
                          <a:effectLst/>
                        </a:rPr>
                        <a:t>País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Inicio de operación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Inicio de </a:t>
                      </a:r>
                      <a:endParaRPr lang="en-US" sz="2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traspasos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1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400" dirty="0">
                          <a:effectLst/>
                        </a:rPr>
                        <a:t>Argentina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1994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1994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1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400" dirty="0">
                          <a:effectLst/>
                        </a:rPr>
                        <a:t>Bolivia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dirty="0">
                          <a:effectLst/>
                        </a:rPr>
                        <a:t>1997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2002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1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Chile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dirty="0">
                          <a:effectLst/>
                        </a:rPr>
                        <a:t>1981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1981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1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Colombia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dirty="0">
                          <a:effectLst/>
                        </a:rPr>
                        <a:t>1994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1994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1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Costa Rica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dirty="0">
                          <a:effectLst/>
                        </a:rPr>
                        <a:t>2000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2003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1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El Salvador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dirty="0">
                          <a:effectLst/>
                        </a:rPr>
                        <a:t>1998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dirty="0">
                          <a:effectLst/>
                        </a:rPr>
                        <a:t>1998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1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México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1997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dirty="0">
                          <a:effectLst/>
                        </a:rPr>
                        <a:t>1998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1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Panamá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2002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dirty="0">
                          <a:effectLst/>
                        </a:rPr>
                        <a:t>2003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1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Perú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1993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dirty="0">
                          <a:effectLst/>
                        </a:rPr>
                        <a:t>1995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1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R. Dominicana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2003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dirty="0">
                          <a:effectLst/>
                        </a:rPr>
                        <a:t>2004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1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Uruguay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>
                          <a:effectLst/>
                        </a:rPr>
                        <a:t>1996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400" dirty="0">
                          <a:effectLst/>
                        </a:rPr>
                        <a:t>1997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9542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967077"/>
              </p:ext>
            </p:extLst>
          </p:nvPr>
        </p:nvGraphicFramePr>
        <p:xfrm>
          <a:off x="179513" y="116632"/>
          <a:ext cx="8712967" cy="66692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2491"/>
                <a:gridCol w="1364451"/>
                <a:gridCol w="1355738"/>
                <a:gridCol w="1509085"/>
                <a:gridCol w="1355738"/>
                <a:gridCol w="1655464"/>
              </a:tblGrid>
              <a:tr h="6252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País</a:t>
                      </a:r>
                      <a:endParaRPr lang="en-US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Límite en número de traspasos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Exigencia de aportes previos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Exigencia de meses de afiliación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Cobro por traspasos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Modalidad de Traspaso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1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Argentina</a:t>
                      </a:r>
                      <a:endParaRPr lang="en-US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Explícito: 2</a:t>
                      </a:r>
                      <a:endParaRPr lang="en-US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Sí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Sí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No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Promotor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Personalmente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1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Bolivia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Implícito: 1</a:t>
                      </a:r>
                      <a:endParaRPr lang="en-US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Sí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Sí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No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Promotor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Personalmente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634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Chile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Implícito: 6</a:t>
                      </a:r>
                      <a:endParaRPr lang="en-US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No</a:t>
                      </a:r>
                      <a:endParaRPr lang="en-US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Sí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Sí, comisión de entrada, aunque en la práctica no se utiliza.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Internet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Promotor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Personalmente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1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Colombia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Implícito: 2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No</a:t>
                      </a:r>
                      <a:endParaRPr lang="en-US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Sí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Sí, comisión de salida.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Promotor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Personalmente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47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Costa Rica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Implícito: 1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Sí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Sí</a:t>
                      </a:r>
                      <a:endParaRPr lang="en-US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No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Internet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Promotor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Personalmente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1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El Salvador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Implícito: 1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Sí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Sí</a:t>
                      </a:r>
                      <a:endParaRPr lang="en-US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No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Promotor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Personalmente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2504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México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Explícito: 1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No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Sí. No aplica si la administradora destino tiene un índice de rendimiento neto mayor.</a:t>
                      </a:r>
                      <a:endParaRPr lang="en-US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No</a:t>
                      </a:r>
                      <a:endParaRPr lang="en-US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Internet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Promotor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Personalmente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1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Panamá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Implícito: 11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No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No</a:t>
                      </a:r>
                      <a:endParaRPr lang="en-US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Promotor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 Personalmente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47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Perú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Implícito: 4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No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No</a:t>
                      </a:r>
                      <a:endParaRPr lang="en-US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- Internet</a:t>
                      </a:r>
                      <a:endParaRPr lang="en-US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- Promotor</a:t>
                      </a:r>
                      <a:endParaRPr lang="en-US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- Personalmente</a:t>
                      </a:r>
                      <a:endParaRPr lang="en-US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158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R. Dominicana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Explícito: 1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Sí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Sí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No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- Personalmente</a:t>
                      </a:r>
                      <a:endParaRPr lang="en-US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158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Uruguay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Explícito: 2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Sí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Sí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No</a:t>
                      </a:r>
                      <a:endParaRPr lang="en-US" sz="14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- Personalmente</a:t>
                      </a:r>
                      <a:endParaRPr lang="en-US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4497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525922"/>
              </p:ext>
            </p:extLst>
          </p:nvPr>
        </p:nvGraphicFramePr>
        <p:xfrm>
          <a:off x="323528" y="332655"/>
          <a:ext cx="8496944" cy="62646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00841"/>
                <a:gridCol w="4196103"/>
              </a:tblGrid>
              <a:tr h="5220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País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Duración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20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Argentina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3 meses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20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Bolivia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4 meses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20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Chile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1.5 – 4.5 meses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20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Colombia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3 meses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20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Costa Rica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5 días hábiles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20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El Salvador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1 mes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20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México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2 – 4 semanas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20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Panamá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1 mes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20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Perú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3 meses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20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R. Dominicana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3 meses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20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3200">
                          <a:effectLst/>
                        </a:rPr>
                        <a:t>Uruguay</a:t>
                      </a:r>
                      <a:endParaRPr lang="en-US" sz="320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3200" dirty="0">
                          <a:effectLst/>
                        </a:rPr>
                        <a:t>4 meses</a:t>
                      </a:r>
                      <a:endParaRPr lang="en-US" sz="3200" dirty="0">
                        <a:solidFill>
                          <a:srgbClr val="365F9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9921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520" y="620688"/>
            <a:ext cx="8568951" cy="5760640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4283968" y="1772816"/>
            <a:ext cx="11144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 smtClean="0"/>
              <a:t>Chile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955129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2733</TotalTime>
  <Words>490</Words>
  <Application>Microsoft Office PowerPoint</Application>
  <PresentationFormat>Presentación en pantalla (4:3)</PresentationFormat>
  <Paragraphs>227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Presentación de PowerPoint</vt:lpstr>
      <vt:lpstr>¿Qué sucede con el cobro?  El cobro es mayor que el rendimiento</vt:lpstr>
      <vt:lpstr>Presentación de PowerPoint</vt:lpstr>
      <vt:lpstr>Presentación de PowerPoint</vt:lpstr>
      <vt:lpstr>¿Cómo compiten los fondos de pensión?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Causalidad de Granger</vt:lpstr>
      <vt:lpstr>Porque es importante</vt:lpstr>
    </vt:vector>
  </TitlesOfParts>
  <Company>ITAM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Tapen Sinha</dc:creator>
  <cp:lastModifiedBy>Tapen Sinha</cp:lastModifiedBy>
  <cp:revision>9</cp:revision>
  <dcterms:created xsi:type="dcterms:W3CDTF">2015-10-14T00:09:53Z</dcterms:created>
  <dcterms:modified xsi:type="dcterms:W3CDTF">2015-10-15T21:42:57Z</dcterms:modified>
</cp:coreProperties>
</file>