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2" r:id="rId3"/>
    <p:sldId id="285" r:id="rId4"/>
    <p:sldId id="286" r:id="rId5"/>
    <p:sldId id="287" r:id="rId6"/>
    <p:sldId id="288" r:id="rId7"/>
    <p:sldId id="289" r:id="rId8"/>
    <p:sldId id="296" r:id="rId9"/>
    <p:sldId id="270" r:id="rId10"/>
    <p:sldId id="271" r:id="rId11"/>
    <p:sldId id="282" r:id="rId12"/>
    <p:sldId id="283" r:id="rId13"/>
    <p:sldId id="290" r:id="rId14"/>
    <p:sldId id="291" r:id="rId15"/>
    <p:sldId id="292" r:id="rId16"/>
    <p:sldId id="293" r:id="rId17"/>
    <p:sldId id="294" r:id="rId18"/>
    <p:sldId id="295" r:id="rId19"/>
    <p:sldId id="280" r:id="rId2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0" d="100"/>
          <a:sy n="60" d="100"/>
        </p:scale>
        <p:origin x="-1266" y="-4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6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6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B09CCC8-1A0F-46D2-9773-CFBA4E7FA81E}" type="slidenum">
              <a:rPr lang="en-US"/>
              <a:pPr>
                <a:defRPr/>
              </a:pPr>
              <a:t>‹Nº›</a:t>
            </a:fld>
            <a:endParaRPr lang="en-US"/>
          </a:p>
        </p:txBody>
      </p:sp>
    </p:spTree>
    <p:extLst>
      <p:ext uri="{BB962C8B-B14F-4D97-AF65-F5344CB8AC3E}">
        <p14:creationId xmlns:p14="http://schemas.microsoft.com/office/powerpoint/2010/main" val="5410325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813EAA7-1ADF-4F79-A60B-673EC0ABE9EB}" type="slidenum">
              <a:rPr lang="en-US" altLang="en-US" sz="1200" smtClean="0"/>
              <a:pPr eaLnBrk="1" hangingPunct="1"/>
              <a:t>1</a:t>
            </a:fld>
            <a:endParaRPr lang="en-US" altLang="en-US" sz="1200" dirty="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9A83FD9-7EBA-4CB5-B3E3-2403487EF920}" type="slidenum">
              <a:rPr lang="en-US" altLang="en-US" sz="1200" smtClean="0"/>
              <a:pPr eaLnBrk="1" hangingPunct="1"/>
              <a:t>19</a:t>
            </a:fld>
            <a:endParaRPr lang="en-US" altLang="en-US" sz="120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3BBB410-26A6-4725-BC9C-A627C16AA3C9}" type="slidenum">
              <a:rPr lang="en-US" altLang="en-US" sz="1200" smtClean="0"/>
              <a:pPr eaLnBrk="1" hangingPunct="1"/>
              <a:t>2</a:t>
            </a:fld>
            <a:endParaRPr lang="en-US" altLang="en-US" sz="1200" dirty="0"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742C6AF9-739D-4A95-8D9D-0263D4FBDE9D}" type="slidenum">
              <a:rPr lang="en-US" altLang="en-US" sz="1200"/>
              <a:pPr algn="r" eaLnBrk="1" hangingPunct="1"/>
              <a:t>3</a:t>
            </a:fld>
            <a:endParaRPr lang="en-US" altLang="en-US" sz="12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EF47B733-6193-4ABE-A741-A2F1335EF31F}" type="slidenum">
              <a:rPr lang="en-US" altLang="en-US" sz="1200"/>
              <a:pPr algn="r" eaLnBrk="1" hangingPunct="1"/>
              <a:t>4</a:t>
            </a:fld>
            <a:endParaRPr lang="en-US" altLang="en-US" sz="120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487EDA05-D704-471E-B644-9ACF88EE7555}" type="slidenum">
              <a:rPr lang="en-US" altLang="en-US" sz="1200"/>
              <a:pPr algn="r" eaLnBrk="1" hangingPunct="1"/>
              <a:t>5</a:t>
            </a:fld>
            <a:endParaRPr lang="en-US" altLang="en-US" sz="120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40B454C2-3638-4A44-B8DC-E4796BD25AB1}" type="slidenum">
              <a:rPr lang="en-US" altLang="en-US" sz="1200"/>
              <a:pPr algn="r" eaLnBrk="1" hangingPunct="1"/>
              <a:t>6</a:t>
            </a:fld>
            <a:endParaRPr lang="en-US" altLang="en-US" sz="120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5217BFC3-2A99-4DFF-89B8-5F2D5BC4B9C9}" type="slidenum">
              <a:rPr lang="en-US" altLang="en-US" sz="1200"/>
              <a:pPr algn="r" eaLnBrk="1" hangingPunct="1"/>
              <a:t>7</a:t>
            </a:fld>
            <a:endParaRPr lang="en-US" altLang="en-US" sz="120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E784A4B-D1DB-4CB8-831B-47C411872E4C}" type="slidenum">
              <a:rPr lang="en-US" altLang="en-US" sz="1200" smtClean="0"/>
              <a:pPr eaLnBrk="1" hangingPunct="1"/>
              <a:t>9</a:t>
            </a:fld>
            <a:endParaRPr lang="en-US" altLang="en-US" sz="120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6EF34E5-E035-42D7-A1D0-C2821FB45A0B}" type="slidenum">
              <a:rPr lang="en-US" altLang="en-US" sz="1200" smtClean="0"/>
              <a:pPr eaLnBrk="1" hangingPunct="1"/>
              <a:t>10</a:t>
            </a:fld>
            <a:endParaRPr lang="en-US" altLang="en-US" sz="120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55AA692-A947-47A5-B044-93C47CDF3E32}" type="datetime1">
              <a:rPr lang="es-ES"/>
              <a:pPr>
                <a:defRPr/>
              </a:pPr>
              <a:t>01/10/2015</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2C16B479-C279-429F-807B-CFD64FDEC249}" type="slidenum">
              <a:rPr lang="en-US"/>
              <a:pPr>
                <a:defRPr/>
              </a:pPr>
              <a:t>‹Nº›</a:t>
            </a:fld>
            <a:endParaRPr lang="en-US"/>
          </a:p>
        </p:txBody>
      </p:sp>
    </p:spTree>
    <p:extLst>
      <p:ext uri="{BB962C8B-B14F-4D97-AF65-F5344CB8AC3E}">
        <p14:creationId xmlns:p14="http://schemas.microsoft.com/office/powerpoint/2010/main" val="354296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2D2930A-FB16-4046-89EF-5E4C8ECA34D6}" type="datetime1">
              <a:rPr lang="es-ES"/>
              <a:pPr>
                <a:defRPr/>
              </a:pPr>
              <a:t>01/10/2015</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B2218378-15BD-4A2D-ACD5-77C66C3032EE}" type="slidenum">
              <a:rPr lang="en-US"/>
              <a:pPr>
                <a:defRPr/>
              </a:pPr>
              <a:t>‹Nº›</a:t>
            </a:fld>
            <a:endParaRPr lang="en-US"/>
          </a:p>
        </p:txBody>
      </p:sp>
    </p:spTree>
    <p:extLst>
      <p:ext uri="{BB962C8B-B14F-4D97-AF65-F5344CB8AC3E}">
        <p14:creationId xmlns:p14="http://schemas.microsoft.com/office/powerpoint/2010/main" val="2435703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8493FD5-4FA8-4E17-8BE4-C9FEDB3A04C9}" type="datetime1">
              <a:rPr lang="es-ES"/>
              <a:pPr>
                <a:defRPr/>
              </a:pPr>
              <a:t>01/10/2015</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013D843C-97CA-4FD9-BEA1-120751A85485}" type="slidenum">
              <a:rPr lang="en-US"/>
              <a:pPr>
                <a:defRPr/>
              </a:pPr>
              <a:t>‹Nº›</a:t>
            </a:fld>
            <a:endParaRPr lang="en-US"/>
          </a:p>
        </p:txBody>
      </p:sp>
    </p:spTree>
    <p:extLst>
      <p:ext uri="{BB962C8B-B14F-4D97-AF65-F5344CB8AC3E}">
        <p14:creationId xmlns:p14="http://schemas.microsoft.com/office/powerpoint/2010/main" val="609337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0110487-3EB0-4752-9F15-AA689B9ED71B}" type="datetime1">
              <a:rPr lang="es-ES"/>
              <a:pPr>
                <a:defRPr/>
              </a:pPr>
              <a:t>01/10/2015</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324FE09C-45CC-483D-8692-C74C59211A66}" type="slidenum">
              <a:rPr lang="en-US"/>
              <a:pPr>
                <a:defRPr/>
              </a:pPr>
              <a:t>‹Nº›</a:t>
            </a:fld>
            <a:endParaRPr lang="en-US"/>
          </a:p>
        </p:txBody>
      </p:sp>
    </p:spTree>
    <p:extLst>
      <p:ext uri="{BB962C8B-B14F-4D97-AF65-F5344CB8AC3E}">
        <p14:creationId xmlns:p14="http://schemas.microsoft.com/office/powerpoint/2010/main" val="1280002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E549FA83-1AD8-4793-A019-10FAC9526F6A}" type="datetime1">
              <a:rPr lang="es-ES"/>
              <a:pPr>
                <a:defRPr/>
              </a:pPr>
              <a:t>01/10/2015</a:t>
            </a:fld>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0598A34D-188A-4349-9B6A-FC092C40BE92}" type="slidenum">
              <a:rPr lang="en-US"/>
              <a:pPr>
                <a:defRPr/>
              </a:pPr>
              <a:t>‹Nº›</a:t>
            </a:fld>
            <a:endParaRPr lang="en-US"/>
          </a:p>
        </p:txBody>
      </p:sp>
    </p:spTree>
    <p:extLst>
      <p:ext uri="{BB962C8B-B14F-4D97-AF65-F5344CB8AC3E}">
        <p14:creationId xmlns:p14="http://schemas.microsoft.com/office/powerpoint/2010/main" val="356110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C2CC0041-F35B-4BA3-BD05-D9248958532D}" type="datetime1">
              <a:rPr lang="es-ES"/>
              <a:pPr>
                <a:defRPr/>
              </a:pPr>
              <a:t>01/10/2015</a:t>
            </a:fld>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ED9959B7-6D49-45EF-9538-F4B1E06D745F}" type="slidenum">
              <a:rPr lang="en-US"/>
              <a:pPr>
                <a:defRPr/>
              </a:pPr>
              <a:t>‹Nº›</a:t>
            </a:fld>
            <a:endParaRPr lang="en-US"/>
          </a:p>
        </p:txBody>
      </p:sp>
    </p:spTree>
    <p:extLst>
      <p:ext uri="{BB962C8B-B14F-4D97-AF65-F5344CB8AC3E}">
        <p14:creationId xmlns:p14="http://schemas.microsoft.com/office/powerpoint/2010/main" val="3772078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2DAF9208-0BCA-48B3-8685-9202622D9CA5}" type="datetime1">
              <a:rPr lang="es-ES"/>
              <a:pPr>
                <a:defRPr/>
              </a:pPr>
              <a:t>01/10/2015</a:t>
            </a:fld>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529E48B3-39E1-493A-80C1-9763BADB8194}" type="slidenum">
              <a:rPr lang="en-US"/>
              <a:pPr>
                <a:defRPr/>
              </a:pPr>
              <a:t>‹Nº›</a:t>
            </a:fld>
            <a:endParaRPr lang="en-US"/>
          </a:p>
        </p:txBody>
      </p:sp>
    </p:spTree>
    <p:extLst>
      <p:ext uri="{BB962C8B-B14F-4D97-AF65-F5344CB8AC3E}">
        <p14:creationId xmlns:p14="http://schemas.microsoft.com/office/powerpoint/2010/main" val="790952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03CB51FE-C7E9-463E-B095-57D4BB0BA17B}" type="datetime1">
              <a:rPr lang="es-ES"/>
              <a:pPr>
                <a:defRPr/>
              </a:pPr>
              <a:t>01/10/2015</a:t>
            </a:fld>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4DC5AE7F-B34C-442F-B8EF-91E2E5B1620A}" type="slidenum">
              <a:rPr lang="en-US"/>
              <a:pPr>
                <a:defRPr/>
              </a:pPr>
              <a:t>‹Nº›</a:t>
            </a:fld>
            <a:endParaRPr lang="en-US"/>
          </a:p>
        </p:txBody>
      </p:sp>
    </p:spTree>
    <p:extLst>
      <p:ext uri="{BB962C8B-B14F-4D97-AF65-F5344CB8AC3E}">
        <p14:creationId xmlns:p14="http://schemas.microsoft.com/office/powerpoint/2010/main" val="790965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F9BA85E-D6D6-40C1-8C5B-970BA613AD60}" type="datetime1">
              <a:rPr lang="es-ES"/>
              <a:pPr>
                <a:defRPr/>
              </a:pPr>
              <a:t>01/10/2015</a:t>
            </a:fld>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443AE423-C181-4152-8E0B-14A163F7CB7D}" type="slidenum">
              <a:rPr lang="en-US"/>
              <a:pPr>
                <a:defRPr/>
              </a:pPr>
              <a:t>‹Nº›</a:t>
            </a:fld>
            <a:endParaRPr lang="en-US"/>
          </a:p>
        </p:txBody>
      </p:sp>
    </p:spTree>
    <p:extLst>
      <p:ext uri="{BB962C8B-B14F-4D97-AF65-F5344CB8AC3E}">
        <p14:creationId xmlns:p14="http://schemas.microsoft.com/office/powerpoint/2010/main" val="1708284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C5432E2-1380-42B4-A95E-F8A0047E6DD8}" type="datetime1">
              <a:rPr lang="es-ES"/>
              <a:pPr>
                <a:defRPr/>
              </a:pPr>
              <a:t>01/10/2015</a:t>
            </a:fld>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F86961B0-A1D9-475D-8755-FDBC2CA557A4}" type="slidenum">
              <a:rPr lang="en-US"/>
              <a:pPr>
                <a:defRPr/>
              </a:pPr>
              <a:t>‹Nº›</a:t>
            </a:fld>
            <a:endParaRPr lang="en-US"/>
          </a:p>
        </p:txBody>
      </p:sp>
    </p:spTree>
    <p:extLst>
      <p:ext uri="{BB962C8B-B14F-4D97-AF65-F5344CB8AC3E}">
        <p14:creationId xmlns:p14="http://schemas.microsoft.com/office/powerpoint/2010/main" val="3589195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180975FC-5EBB-4561-9EAB-086D2CE5C5F6}" type="datetime1">
              <a:rPr lang="es-ES"/>
              <a:pPr>
                <a:defRPr/>
              </a:pPr>
              <a:t>01/10/2015</a:t>
            </a:fld>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5EFFE0B0-2E30-4479-8ED6-31990FC1BAA0}" type="slidenum">
              <a:rPr lang="en-US"/>
              <a:pPr>
                <a:defRPr/>
              </a:pPr>
              <a:t>‹Nº›</a:t>
            </a:fld>
            <a:endParaRPr lang="en-US"/>
          </a:p>
        </p:txBody>
      </p:sp>
    </p:spTree>
    <p:extLst>
      <p:ext uri="{BB962C8B-B14F-4D97-AF65-F5344CB8AC3E}">
        <p14:creationId xmlns:p14="http://schemas.microsoft.com/office/powerpoint/2010/main" val="2701188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fld id="{EB5A86CC-75D5-4762-8E16-E339AA7D6DBB}" type="datetime1">
              <a:rPr lang="es-ES"/>
              <a:pPr>
                <a:defRPr/>
              </a:pPr>
              <a:t>01/10/2015</a:t>
            </a:fld>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3771518-3DE4-494C-87CA-C691BB86F336}" type="slidenum">
              <a:rPr lang="en-US"/>
              <a:pPr>
                <a:defRPr/>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887D532-FCC3-4632-9F62-23ED7AEBBFF0}" type="slidenum">
              <a:rPr lang="en-US" altLang="en-US" sz="1400" smtClean="0"/>
              <a:pPr eaLnBrk="1" hangingPunct="1"/>
              <a:t>1</a:t>
            </a:fld>
            <a:endParaRPr lang="en-US" altLang="en-US" sz="1400" dirty="0" smtClean="0"/>
          </a:p>
        </p:txBody>
      </p:sp>
      <p:sp>
        <p:nvSpPr>
          <p:cNvPr id="2051" name="Rectangle 2"/>
          <p:cNvSpPr>
            <a:spLocks noGrp="1" noChangeArrowheads="1"/>
          </p:cNvSpPr>
          <p:nvPr>
            <p:ph type="ctrTitle"/>
          </p:nvPr>
        </p:nvSpPr>
        <p:spPr>
          <a:xfrm>
            <a:off x="611188" y="549275"/>
            <a:ext cx="7772400" cy="1143000"/>
          </a:xfrm>
        </p:spPr>
        <p:txBody>
          <a:bodyPr/>
          <a:lstStyle/>
          <a:p>
            <a:pPr eaLnBrk="1" hangingPunct="1"/>
            <a:r>
              <a:rPr lang="es-ES" altLang="en-US" dirty="0" smtClean="0"/>
              <a:t>Una Guía para Ingresar al SNI</a:t>
            </a:r>
            <a:endParaRPr lang="en-US" altLang="en-US" dirty="0" smtClean="0"/>
          </a:p>
        </p:txBody>
      </p:sp>
      <p:sp>
        <p:nvSpPr>
          <p:cNvPr id="2052" name="Rectangle 3"/>
          <p:cNvSpPr>
            <a:spLocks noGrp="1" noChangeArrowheads="1"/>
          </p:cNvSpPr>
          <p:nvPr>
            <p:ph type="subTitle" idx="1"/>
          </p:nvPr>
        </p:nvSpPr>
        <p:spPr>
          <a:xfrm>
            <a:off x="467544" y="1556792"/>
            <a:ext cx="7921575" cy="576585"/>
          </a:xfrm>
        </p:spPr>
        <p:txBody>
          <a:bodyPr/>
          <a:lstStyle/>
          <a:p>
            <a:pPr eaLnBrk="1" hangingPunct="1"/>
            <a:r>
              <a:rPr lang="es-ES" altLang="en-US" dirty="0" smtClean="0"/>
              <a:t>Tapen Sinha</a:t>
            </a:r>
            <a:endParaRPr lang="en-US" altLang="en-US" dirty="0" smtClean="0"/>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41207"/>
            <a:ext cx="9144000" cy="454440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1190F96-9FAD-40C1-9E1F-E596D98D3F27}" type="slidenum">
              <a:rPr lang="en-US" altLang="en-US" sz="1400" smtClean="0"/>
              <a:pPr eaLnBrk="1" hangingPunct="1"/>
              <a:t>10</a:t>
            </a:fld>
            <a:endParaRPr lang="en-US" altLang="en-US" sz="1400" smtClean="0"/>
          </a:p>
        </p:txBody>
      </p:sp>
      <p:sp>
        <p:nvSpPr>
          <p:cNvPr id="17411" name="Rectangle 2"/>
          <p:cNvSpPr>
            <a:spLocks noGrp="1" noChangeArrowheads="1"/>
          </p:cNvSpPr>
          <p:nvPr>
            <p:ph type="title"/>
          </p:nvPr>
        </p:nvSpPr>
        <p:spPr/>
        <p:txBody>
          <a:bodyPr/>
          <a:lstStyle/>
          <a:p>
            <a:pPr eaLnBrk="1" hangingPunct="1"/>
            <a:r>
              <a:rPr lang="en-US" altLang="en-US" b="1" smtClean="0">
                <a:cs typeface="Times New Roman" pitchFamily="18" charset="0"/>
              </a:rPr>
              <a:t>V. PUBLICACIONES </a:t>
            </a:r>
            <a:br>
              <a:rPr lang="en-US" altLang="en-US" b="1" smtClean="0">
                <a:cs typeface="Times New Roman" pitchFamily="18" charset="0"/>
              </a:rPr>
            </a:br>
            <a:r>
              <a:rPr lang="en-US" altLang="en-US" b="1" smtClean="0">
                <a:solidFill>
                  <a:srgbClr val="FF0000"/>
                </a:solidFill>
                <a:cs typeface="Times New Roman" pitchFamily="18" charset="0"/>
              </a:rPr>
              <a:t>(que no cuenta)</a:t>
            </a:r>
            <a:r>
              <a:rPr lang="en-US" altLang="en-US" smtClean="0">
                <a:solidFill>
                  <a:srgbClr val="FF0000"/>
                </a:solidFill>
              </a:rPr>
              <a:t> </a:t>
            </a:r>
          </a:p>
        </p:txBody>
      </p:sp>
      <p:sp>
        <p:nvSpPr>
          <p:cNvPr id="17412" name="Rectangle 3"/>
          <p:cNvSpPr>
            <a:spLocks noGrp="1" noChangeArrowheads="1"/>
          </p:cNvSpPr>
          <p:nvPr>
            <p:ph type="body" idx="1"/>
          </p:nvPr>
        </p:nvSpPr>
        <p:spPr/>
        <p:txBody>
          <a:bodyPr/>
          <a:lstStyle/>
          <a:p>
            <a:pPr eaLnBrk="1" hangingPunct="1">
              <a:lnSpc>
                <a:spcPct val="90000"/>
              </a:lnSpc>
            </a:pPr>
            <a:r>
              <a:rPr lang="en-US" altLang="en-US" b="1" dirty="0" err="1" smtClean="0">
                <a:cs typeface="Times New Roman" pitchFamily="18" charset="0"/>
              </a:rPr>
              <a:t>documentos</a:t>
            </a:r>
            <a:r>
              <a:rPr lang="en-US" altLang="en-US" b="1" dirty="0" smtClean="0">
                <a:cs typeface="Times New Roman" pitchFamily="18" charset="0"/>
              </a:rPr>
              <a:t> de </a:t>
            </a:r>
            <a:r>
              <a:rPr lang="en-US" altLang="en-US" b="1" dirty="0" err="1" smtClean="0">
                <a:cs typeface="Times New Roman" pitchFamily="18" charset="0"/>
              </a:rPr>
              <a:t>trabajo</a:t>
            </a:r>
            <a:r>
              <a:rPr lang="en-US" altLang="en-US" b="1" dirty="0" smtClean="0">
                <a:cs typeface="Times New Roman" pitchFamily="18" charset="0"/>
              </a:rPr>
              <a:t> (</a:t>
            </a:r>
            <a:r>
              <a:rPr lang="en-US" altLang="en-US" b="1" dirty="0" err="1" smtClean="0">
                <a:cs typeface="Times New Roman" pitchFamily="18" charset="0"/>
              </a:rPr>
              <a:t>citas</a:t>
            </a:r>
            <a:r>
              <a:rPr lang="en-US" altLang="en-US" b="1" dirty="0" smtClean="0">
                <a:cs typeface="Times New Roman" pitchFamily="18" charset="0"/>
              </a:rPr>
              <a:t>, downloads)</a:t>
            </a:r>
            <a:endParaRPr lang="en-US" altLang="en-US" dirty="0" smtClean="0">
              <a:cs typeface="Times New Roman" pitchFamily="18" charset="0"/>
            </a:endParaRPr>
          </a:p>
          <a:p>
            <a:pPr eaLnBrk="1" hangingPunct="1">
              <a:lnSpc>
                <a:spcPct val="90000"/>
              </a:lnSpc>
            </a:pPr>
            <a:r>
              <a:rPr lang="en-US" altLang="en-US" b="1" dirty="0" err="1" smtClean="0">
                <a:cs typeface="Times New Roman" pitchFamily="18" charset="0"/>
              </a:rPr>
              <a:t>publicaciones</a:t>
            </a:r>
            <a:r>
              <a:rPr lang="en-US" altLang="en-US" b="1" dirty="0" smtClean="0">
                <a:cs typeface="Times New Roman" pitchFamily="18" charset="0"/>
              </a:rPr>
              <a:t> no </a:t>
            </a:r>
            <a:r>
              <a:rPr lang="en-US" altLang="en-US" b="1" dirty="0" err="1" smtClean="0">
                <a:cs typeface="Times New Roman" pitchFamily="18" charset="0"/>
              </a:rPr>
              <a:t>academicos</a:t>
            </a:r>
            <a:r>
              <a:rPr lang="en-US" altLang="en-US" b="1" dirty="0" smtClean="0">
                <a:cs typeface="Times New Roman" pitchFamily="18" charset="0"/>
              </a:rPr>
              <a:t> (</a:t>
            </a:r>
            <a:r>
              <a:rPr lang="en-US" altLang="en-US" b="1" dirty="0" err="1" smtClean="0">
                <a:cs typeface="Times New Roman" pitchFamily="18" charset="0"/>
              </a:rPr>
              <a:t>divulgación</a:t>
            </a:r>
            <a:r>
              <a:rPr lang="en-US" altLang="en-US" b="1" dirty="0" smtClean="0">
                <a:cs typeface="Times New Roman" pitchFamily="18" charset="0"/>
              </a:rPr>
              <a:t>)</a:t>
            </a:r>
            <a:endParaRPr lang="en-US" altLang="en-US" dirty="0" smtClean="0">
              <a:cs typeface="Times New Roman" pitchFamily="18" charset="0"/>
            </a:endParaRPr>
          </a:p>
          <a:p>
            <a:pPr eaLnBrk="1" hangingPunct="1">
              <a:lnSpc>
                <a:spcPct val="90000"/>
              </a:lnSpc>
            </a:pPr>
            <a:r>
              <a:rPr lang="en-US" altLang="en-US" b="1" dirty="0" err="1" smtClean="0">
                <a:cs typeface="Times New Roman" pitchFamily="18" charset="0"/>
              </a:rPr>
              <a:t>Ponencias</a:t>
            </a:r>
            <a:r>
              <a:rPr lang="en-US" altLang="en-US" b="1" dirty="0" smtClean="0">
                <a:cs typeface="Times New Roman" pitchFamily="18" charset="0"/>
              </a:rPr>
              <a:t> en </a:t>
            </a:r>
            <a:r>
              <a:rPr lang="en-US" altLang="en-US" b="1" dirty="0" err="1" smtClean="0">
                <a:cs typeface="Times New Roman" pitchFamily="18" charset="0"/>
              </a:rPr>
              <a:t>congresos</a:t>
            </a:r>
            <a:r>
              <a:rPr lang="en-US" altLang="en-US" b="1" dirty="0" smtClean="0">
                <a:cs typeface="Times New Roman" pitchFamily="18" charset="0"/>
              </a:rPr>
              <a:t> (</a:t>
            </a:r>
            <a:r>
              <a:rPr lang="en-US" altLang="en-US" b="1" dirty="0" err="1" smtClean="0">
                <a:cs typeface="Times New Roman" pitchFamily="18" charset="0"/>
              </a:rPr>
              <a:t>citas</a:t>
            </a:r>
            <a:r>
              <a:rPr lang="en-US" altLang="en-US" b="1" dirty="0" smtClean="0">
                <a:cs typeface="Times New Roman" pitchFamily="18" charset="0"/>
              </a:rPr>
              <a:t>)</a:t>
            </a:r>
          </a:p>
          <a:p>
            <a:pPr eaLnBrk="1" hangingPunct="1">
              <a:lnSpc>
                <a:spcPct val="90000"/>
              </a:lnSpc>
            </a:pPr>
            <a:r>
              <a:rPr lang="es-MX" altLang="en-US" b="1" dirty="0" smtClean="0">
                <a:cs typeface="Times New Roman" pitchFamily="18" charset="0"/>
              </a:rPr>
              <a:t>Trabajo pagado</a:t>
            </a:r>
          </a:p>
          <a:p>
            <a:pPr eaLnBrk="1" hangingPunct="1">
              <a:lnSpc>
                <a:spcPct val="90000"/>
              </a:lnSpc>
            </a:pPr>
            <a:endParaRPr lang="en-US" altLang="en-US" dirty="0" smtClean="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D0A0296-06F4-401F-8BDD-974A98C9332A}" type="slidenum">
              <a:rPr lang="en-US" altLang="en-US" sz="1400" smtClean="0"/>
              <a:pPr eaLnBrk="1" hangingPunct="1"/>
              <a:t>11</a:t>
            </a:fld>
            <a:endParaRPr lang="en-US" altLang="en-US" sz="1400" smtClean="0"/>
          </a:p>
        </p:txBody>
      </p:sp>
      <p:sp>
        <p:nvSpPr>
          <p:cNvPr id="27651" name="1 Título"/>
          <p:cNvSpPr>
            <a:spLocks noGrp="1"/>
          </p:cNvSpPr>
          <p:nvPr>
            <p:ph type="title"/>
          </p:nvPr>
        </p:nvSpPr>
        <p:spPr/>
        <p:txBody>
          <a:bodyPr/>
          <a:lstStyle/>
          <a:p>
            <a:r>
              <a:rPr lang="es-MX" altLang="en-US" smtClean="0"/>
              <a:t>Donde están: Hombres y Mujeres</a:t>
            </a:r>
            <a:endParaRPr lang="en-US" altLang="en-US" smtClean="0"/>
          </a:p>
        </p:txBody>
      </p:sp>
      <p:pic>
        <p:nvPicPr>
          <p:cNvPr id="276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1628775"/>
            <a:ext cx="6867525" cy="497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7BF7006-FACD-40B4-B5E2-EC9205A248CE}" type="slidenum">
              <a:rPr lang="en-US" altLang="en-US" sz="1400" smtClean="0"/>
              <a:pPr eaLnBrk="1" hangingPunct="1"/>
              <a:t>12</a:t>
            </a:fld>
            <a:endParaRPr lang="en-US" altLang="en-US" sz="1400" smtClean="0"/>
          </a:p>
        </p:txBody>
      </p:sp>
      <p:sp>
        <p:nvSpPr>
          <p:cNvPr id="28675" name="1 Título"/>
          <p:cNvSpPr>
            <a:spLocks noGrp="1"/>
          </p:cNvSpPr>
          <p:nvPr>
            <p:ph type="title"/>
          </p:nvPr>
        </p:nvSpPr>
        <p:spPr/>
        <p:txBody>
          <a:bodyPr/>
          <a:lstStyle/>
          <a:p>
            <a:r>
              <a:rPr lang="es-MX" altLang="en-US" smtClean="0"/>
              <a:t>¡….esperan hasta el final!</a:t>
            </a:r>
            <a:endParaRPr lang="en-US" altLang="en-US" smtClean="0"/>
          </a:p>
        </p:txBody>
      </p:sp>
      <p:pic>
        <p:nvPicPr>
          <p:cNvPr id="286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1700213"/>
            <a:ext cx="7732713" cy="465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4 Conector recto de flecha"/>
          <p:cNvCxnSpPr/>
          <p:nvPr/>
        </p:nvCxnSpPr>
        <p:spPr>
          <a:xfrm rot="5400000">
            <a:off x="4356100" y="3500438"/>
            <a:ext cx="2592387" cy="1588"/>
          </a:xfrm>
          <a:prstGeom prst="straightConnector1">
            <a:avLst/>
          </a:prstGeom>
          <a:ln w="38100" cmpd="sng">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s-ES" altLang="en-US" smtClean="0"/>
              <a:t>Un caso de reconsideración</a:t>
            </a:r>
          </a:p>
        </p:txBody>
      </p:sp>
      <p:sp>
        <p:nvSpPr>
          <p:cNvPr id="80901" name="Rectangle 5"/>
          <p:cNvSpPr>
            <a:spLocks noGrp="1" noChangeArrowheads="1"/>
          </p:cNvSpPr>
          <p:nvPr>
            <p:ph type="body" idx="1"/>
          </p:nvPr>
        </p:nvSpPr>
        <p:spPr/>
        <p:txBody>
          <a:bodyPr/>
          <a:lstStyle/>
          <a:p>
            <a:r>
              <a:rPr lang="es-ES" altLang="en-US" smtClean="0"/>
              <a:t>Dudo mucho que quienes evaluaron mi solicitud hayan leído ni mi libro, ni los artículos que publiqué, y menos aún que hayan valorado su relevancia para el área en la que trabajo. Invertí más de dos años y un enorme esfuerzo en escribir el libro con base en mis investigaciones.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s-ES" altLang="en-US" smtClean="0"/>
              <a:t>Un caso de reconsideración</a:t>
            </a:r>
          </a:p>
        </p:txBody>
      </p:sp>
      <p:sp>
        <p:nvSpPr>
          <p:cNvPr id="81923" name="Rectangle 3"/>
          <p:cNvSpPr>
            <a:spLocks noGrp="1" noChangeArrowheads="1"/>
          </p:cNvSpPr>
          <p:nvPr>
            <p:ph type="body" idx="1"/>
          </p:nvPr>
        </p:nvSpPr>
        <p:spPr/>
        <p:txBody>
          <a:bodyPr/>
          <a:lstStyle/>
          <a:p>
            <a:r>
              <a:rPr lang="es-ES" altLang="en-US" sz="2800" smtClean="0"/>
              <a:t>Es muy deplorable y una verdadera desgracia, tratar de trabajar en un país en el que miles de analfabetos corruptos, desde el presidente de la república hasta regidores municipales, roban cada mes miles de millones de pesos, pero se le escatiman 11mil pesos a un investigador honesto que trata de hacer un trabajo decente, sin plagios, sin refritos, sin tráfico de influencias, sin andarse poniendo con otros.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s-ES" altLang="en-US" smtClean="0"/>
              <a:t>Un caso de reconsideración</a:t>
            </a:r>
          </a:p>
        </p:txBody>
      </p:sp>
      <p:sp>
        <p:nvSpPr>
          <p:cNvPr id="82947" name="Rectangle 3"/>
          <p:cNvSpPr>
            <a:spLocks noGrp="1" noChangeArrowheads="1"/>
          </p:cNvSpPr>
          <p:nvPr>
            <p:ph type="body" idx="1"/>
          </p:nvPr>
        </p:nvSpPr>
        <p:spPr/>
        <p:txBody>
          <a:bodyPr/>
          <a:lstStyle/>
          <a:p>
            <a:pPr>
              <a:lnSpc>
                <a:spcPct val="90000"/>
              </a:lnSpc>
            </a:pPr>
            <a:r>
              <a:rPr lang="es-ES" altLang="en-US" sz="2800" smtClean="0"/>
              <a:t>Además del perjuicio pecuniario, se me causa también un daño moral y un daño futuro, y también un daño laboral, muy considerables. La desafortunada dinámica que ha llevado a las instituciones del país a renunciar a su autonomía y a su responsabilidad para evaluar y compensar a sus investigadores, delegándola en el SNI, ha conducido a una insana clasificación de los mismos, semejante al sistema de castas hindú, con sus intocables y demás.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s-ES" altLang="en-US" smtClean="0"/>
              <a:t>Un caso de reconsideración</a:t>
            </a:r>
          </a:p>
        </p:txBody>
      </p:sp>
      <p:sp>
        <p:nvSpPr>
          <p:cNvPr id="83971" name="Rectangle 3"/>
          <p:cNvSpPr>
            <a:spLocks noGrp="1" noChangeArrowheads="1"/>
          </p:cNvSpPr>
          <p:nvPr>
            <p:ph type="body" idx="1"/>
          </p:nvPr>
        </p:nvSpPr>
        <p:spPr/>
        <p:txBody>
          <a:bodyPr/>
          <a:lstStyle/>
          <a:p>
            <a:r>
              <a:rPr lang="es-ES" altLang="en-US" smtClean="0"/>
              <a:t>Con respecto al daño futuro, de no ser por el perjuicio que con toda impunidad me han causado, ya llevaría 10 años de permanencia ininterrumpida en el SNI, así como una mejor y más consolidada carrera de investigador, con más y mejores resultados.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s-ES" altLang="en-US" smtClean="0"/>
              <a:t>Un caso de reconsideración</a:t>
            </a:r>
          </a:p>
        </p:txBody>
      </p:sp>
      <p:sp>
        <p:nvSpPr>
          <p:cNvPr id="84995" name="Rectangle 3"/>
          <p:cNvSpPr>
            <a:spLocks noGrp="1" noChangeArrowheads="1"/>
          </p:cNvSpPr>
          <p:nvPr>
            <p:ph type="body" idx="1"/>
          </p:nvPr>
        </p:nvSpPr>
        <p:spPr/>
        <p:txBody>
          <a:bodyPr/>
          <a:lstStyle/>
          <a:p>
            <a:r>
              <a:rPr lang="es-ES" altLang="en-US" sz="2800" smtClean="0"/>
              <a:t>Peor aún, mi ilegal expulsión del SNI (puesto que sí cumplo con los méritos previstos por la letra y el espíritu del reglamento) tiene consecuencias negativas para el programa de posgrado que estamos tratando de consolidar algunos investigadores interesados realmente en la formación de buenos posgraduados, pues el Conacyt pide investigadores en el SNI como parte de los requisitos.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s-ES" altLang="en-US" smtClean="0"/>
              <a:t>Un caso de reconsideración</a:t>
            </a:r>
          </a:p>
        </p:txBody>
      </p:sp>
      <p:sp>
        <p:nvSpPr>
          <p:cNvPr id="86019" name="Rectangle 3"/>
          <p:cNvSpPr>
            <a:spLocks noGrp="1" noChangeArrowheads="1"/>
          </p:cNvSpPr>
          <p:nvPr>
            <p:ph type="body" idx="1"/>
          </p:nvPr>
        </p:nvSpPr>
        <p:spPr/>
        <p:txBody>
          <a:bodyPr/>
          <a:lstStyle/>
          <a:p>
            <a:r>
              <a:rPr lang="es-ES" altLang="en-US" smtClean="0"/>
              <a:t>Mi salida de dicho programa también significa la pérdida de un buen profesor y director de tesistas, lo que al parecer tampoco le importa a los evaluadores. No extraña que México tenga el último lugar de la OCDE en investigación e investigadores.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9CC6C25-3BBC-4446-8E35-5D3B31D01470}" type="slidenum">
              <a:rPr lang="en-US" altLang="en-US" sz="1400" smtClean="0"/>
              <a:pPr eaLnBrk="1" hangingPunct="1"/>
              <a:t>19</a:t>
            </a:fld>
            <a:endParaRPr lang="en-US" altLang="en-US" sz="1400" smtClean="0"/>
          </a:p>
        </p:txBody>
      </p:sp>
      <p:sp>
        <p:nvSpPr>
          <p:cNvPr id="30723" name="Rectangle 2"/>
          <p:cNvSpPr>
            <a:spLocks noGrp="1" noChangeArrowheads="1"/>
          </p:cNvSpPr>
          <p:nvPr>
            <p:ph type="ctrTitle"/>
          </p:nvPr>
        </p:nvSpPr>
        <p:spPr>
          <a:xfrm>
            <a:off x="609600" y="2971800"/>
            <a:ext cx="7772400" cy="1143000"/>
          </a:xfrm>
        </p:spPr>
        <p:txBody>
          <a:bodyPr/>
          <a:lstStyle/>
          <a:p>
            <a:pPr eaLnBrk="1" hangingPunct="1"/>
            <a:r>
              <a:rPr lang="es-ES" altLang="en-US" smtClean="0"/>
              <a:t>¡Gracias!</a:t>
            </a:r>
            <a:endParaRPr lang="en-US"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8F28CA7-34A0-4B86-8823-EB5C81C46FB2}" type="slidenum">
              <a:rPr lang="en-US" altLang="en-US" sz="1400" smtClean="0"/>
              <a:pPr eaLnBrk="1" hangingPunct="1"/>
              <a:t>2</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s-ES" altLang="en-US" dirty="0" smtClean="0"/>
              <a:t>Chismes y Mitos del SNI</a:t>
            </a:r>
            <a:endParaRPr lang="en-US" altLang="en-US" dirty="0" smtClean="0"/>
          </a:p>
        </p:txBody>
      </p:sp>
      <p:sp>
        <p:nvSpPr>
          <p:cNvPr id="8196" name="Rectangle 3"/>
          <p:cNvSpPr>
            <a:spLocks noGrp="1" noChangeArrowheads="1"/>
          </p:cNvSpPr>
          <p:nvPr>
            <p:ph type="body" idx="1"/>
          </p:nvPr>
        </p:nvSpPr>
        <p:spPr/>
        <p:txBody>
          <a:bodyPr/>
          <a:lstStyle/>
          <a:p>
            <a:pPr eaLnBrk="1" hangingPunct="1"/>
            <a:r>
              <a:rPr lang="es-ES" altLang="en-US" sz="4400" dirty="0" smtClean="0"/>
              <a:t>Presupuesto prohíbe ingreso</a:t>
            </a:r>
          </a:p>
          <a:p>
            <a:pPr eaLnBrk="1" hangingPunct="1"/>
            <a:r>
              <a:rPr lang="es-ES" altLang="en-US" sz="4400" dirty="0" smtClean="0"/>
              <a:t>No hay</a:t>
            </a:r>
          </a:p>
          <a:p>
            <a:pPr eaLnBrk="1" hangingPunct="1"/>
            <a:r>
              <a:rPr lang="es-ES" altLang="en-US" sz="4400" dirty="0" smtClean="0"/>
              <a:t>Sólo amigos</a:t>
            </a:r>
          </a:p>
          <a:p>
            <a:pPr eaLnBrk="1" hangingPunct="1"/>
            <a:r>
              <a:rPr lang="es-ES" altLang="en-US" sz="4400" dirty="0" smtClean="0"/>
              <a:t>Cantidad mas que calidad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6"/>
          <p:cNvSpPr txBox="1">
            <a:spLocks noGrp="1"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AE03202B-2D9E-4A32-A7FC-DCD98F421BB5}" type="slidenum">
              <a:rPr lang="en-US" altLang="en-US" sz="1400"/>
              <a:pPr algn="r" eaLnBrk="1" hangingPunct="1"/>
              <a:t>3</a:t>
            </a:fld>
            <a:endParaRPr lang="en-US" altLang="en-US" sz="1400" dirty="0"/>
          </a:p>
        </p:txBody>
      </p:sp>
      <p:sp>
        <p:nvSpPr>
          <p:cNvPr id="70659" name="Rectangle 4"/>
          <p:cNvSpPr>
            <a:spLocks noGrp="1" noChangeArrowheads="1"/>
          </p:cNvSpPr>
          <p:nvPr>
            <p:ph type="ctrTitle" idx="4294967295"/>
          </p:nvPr>
        </p:nvSpPr>
        <p:spPr>
          <a:xfrm>
            <a:off x="685800" y="2130425"/>
            <a:ext cx="7772400" cy="1470025"/>
          </a:xfrm>
        </p:spPr>
        <p:txBody>
          <a:bodyPr/>
          <a:lstStyle/>
          <a:p>
            <a:pPr eaLnBrk="1" hangingPunct="1"/>
            <a:r>
              <a:rPr lang="en-US" altLang="en-US" dirty="0" err="1" smtClean="0"/>
              <a:t>Área</a:t>
            </a:r>
            <a:r>
              <a:rPr lang="en-US" altLang="en-US" smtClean="0"/>
              <a:t> V: Sociales, </a:t>
            </a:r>
          </a:p>
        </p:txBody>
      </p:sp>
      <p:sp>
        <p:nvSpPr>
          <p:cNvPr id="70660" name="Rectangle 5"/>
          <p:cNvSpPr>
            <a:spLocks noGrp="1" noChangeArrowheads="1"/>
          </p:cNvSpPr>
          <p:nvPr>
            <p:ph type="subTitle" idx="4294967295"/>
          </p:nvPr>
        </p:nvSpPr>
        <p:spPr>
          <a:xfrm>
            <a:off x="1371600" y="3886200"/>
            <a:ext cx="6400800" cy="1752600"/>
          </a:xfrm>
        </p:spPr>
        <p:txBody>
          <a:bodyPr/>
          <a:lstStyle/>
          <a:p>
            <a:pPr marL="0" indent="0" algn="ctr" eaLnBrk="1" hangingPunct="1">
              <a:buFontTx/>
              <a:buNone/>
            </a:pPr>
            <a:r>
              <a:rPr lang="en-US" altLang="en-US" dirty="0" err="1" smtClean="0"/>
              <a:t>Criterios</a:t>
            </a:r>
            <a:r>
              <a:rPr lang="en-US" altLang="en-US" dirty="0" smtClean="0"/>
              <a:t> </a:t>
            </a:r>
            <a:r>
              <a:rPr lang="en-US" altLang="en-US" dirty="0" err="1" smtClean="0"/>
              <a:t>Internos</a:t>
            </a:r>
            <a:r>
              <a:rPr lang="en-US" altLang="en-US" dirty="0" smtClean="0"/>
              <a:t> de </a:t>
            </a:r>
            <a:r>
              <a:rPr lang="en-US" altLang="en-US" dirty="0" err="1" smtClean="0"/>
              <a:t>Evaluación</a:t>
            </a:r>
            <a:r>
              <a:rPr lang="en-US" altLang="en-US" dirty="0" smtClean="0"/>
              <a:t>,</a:t>
            </a:r>
            <a:endParaRPr lang="en-US" alt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6"/>
          <p:cNvSpPr txBox="1">
            <a:spLocks noGrp="1"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675BC9F2-88B1-48F6-AA20-B4496EA08CA4}" type="slidenum">
              <a:rPr lang="en-US" altLang="en-US" sz="1400"/>
              <a:pPr algn="r" eaLnBrk="1" hangingPunct="1"/>
              <a:t>4</a:t>
            </a:fld>
            <a:endParaRPr lang="en-US" altLang="en-US" sz="1400"/>
          </a:p>
        </p:txBody>
      </p:sp>
      <p:sp>
        <p:nvSpPr>
          <p:cNvPr id="72707" name="Rectangle 2"/>
          <p:cNvSpPr>
            <a:spLocks noGrp="1" noChangeArrowheads="1"/>
          </p:cNvSpPr>
          <p:nvPr>
            <p:ph type="title" idx="4294967295"/>
          </p:nvPr>
        </p:nvSpPr>
        <p:spPr/>
        <p:txBody>
          <a:bodyPr/>
          <a:lstStyle/>
          <a:p>
            <a:pPr eaLnBrk="1" hangingPunct="1"/>
            <a:r>
              <a:rPr lang="es-ES" altLang="en-US" smtClean="0"/>
              <a:t>Ingreso: Candidato</a:t>
            </a:r>
            <a:endParaRPr lang="en-US" altLang="en-US" smtClean="0"/>
          </a:p>
        </p:txBody>
      </p:sp>
      <p:sp>
        <p:nvSpPr>
          <p:cNvPr id="72708" name="Rectangle 3"/>
          <p:cNvSpPr>
            <a:spLocks noGrp="1" noChangeArrowheads="1"/>
          </p:cNvSpPr>
          <p:nvPr>
            <p:ph type="body" idx="4294967295"/>
          </p:nvPr>
        </p:nvSpPr>
        <p:spPr>
          <a:xfrm>
            <a:off x="685800" y="1981200"/>
            <a:ext cx="7772400" cy="4543425"/>
          </a:xfrm>
        </p:spPr>
        <p:txBody>
          <a:bodyPr/>
          <a:lstStyle/>
          <a:p>
            <a:pPr eaLnBrk="1" hangingPunct="1"/>
            <a:r>
              <a:rPr lang="en-US" altLang="en-US" sz="2800" b="1" dirty="0" err="1" smtClean="0"/>
              <a:t>Tener</a:t>
            </a:r>
            <a:r>
              <a:rPr lang="en-US" altLang="en-US" sz="2800" b="1" dirty="0" smtClean="0"/>
              <a:t> el </a:t>
            </a:r>
            <a:r>
              <a:rPr lang="en-US" altLang="en-US" sz="2800" b="1" dirty="0" err="1" smtClean="0"/>
              <a:t>grado</a:t>
            </a:r>
            <a:r>
              <a:rPr lang="en-US" altLang="en-US" sz="2800" b="1" dirty="0" smtClean="0"/>
              <a:t> de Doctor</a:t>
            </a:r>
            <a:r>
              <a:rPr lang="en-US" altLang="en-US" sz="2800" dirty="0" smtClean="0"/>
              <a:t>, </a:t>
            </a:r>
            <a:r>
              <a:rPr lang="en-US" altLang="en-US" sz="2800" dirty="0" err="1" smtClean="0"/>
              <a:t>haber</a:t>
            </a:r>
            <a:r>
              <a:rPr lang="en-US" altLang="en-US" sz="2800" dirty="0" smtClean="0"/>
              <a:t> </a:t>
            </a:r>
            <a:r>
              <a:rPr lang="en-US" altLang="en-US" sz="2800" dirty="0" err="1" smtClean="0"/>
              <a:t>publicado</a:t>
            </a:r>
            <a:r>
              <a:rPr lang="en-US" altLang="en-US" sz="2800" dirty="0" smtClean="0"/>
              <a:t> en los </a:t>
            </a:r>
            <a:r>
              <a:rPr lang="en-US" altLang="en-US" sz="2800" dirty="0" err="1" smtClean="0"/>
              <a:t>tres</a:t>
            </a:r>
            <a:r>
              <a:rPr lang="en-US" altLang="en-US" sz="2800" dirty="0" smtClean="0"/>
              <a:t> </a:t>
            </a:r>
            <a:r>
              <a:rPr lang="en-US" altLang="en-US" sz="2800" dirty="0" err="1" smtClean="0"/>
              <a:t>años</a:t>
            </a:r>
            <a:r>
              <a:rPr lang="en-US" altLang="en-US" sz="2800" dirty="0" smtClean="0"/>
              <a:t> </a:t>
            </a:r>
            <a:r>
              <a:rPr lang="en-US" altLang="en-US" sz="2800" dirty="0" err="1" smtClean="0"/>
              <a:t>anteriores</a:t>
            </a:r>
            <a:r>
              <a:rPr lang="en-US" altLang="en-US" sz="2800" dirty="0" smtClean="0"/>
              <a:t> a la </a:t>
            </a:r>
            <a:r>
              <a:rPr lang="en-US" altLang="en-US" sz="2800" dirty="0" err="1" smtClean="0"/>
              <a:t>solicitud</a:t>
            </a:r>
            <a:r>
              <a:rPr lang="en-US" altLang="en-US" sz="2800" dirty="0" smtClean="0"/>
              <a:t>, </a:t>
            </a:r>
            <a:r>
              <a:rPr lang="en-US" altLang="en-US" sz="2800" b="1" dirty="0" smtClean="0"/>
              <a:t>un </a:t>
            </a:r>
            <a:r>
              <a:rPr lang="en-US" altLang="en-US" sz="2800" b="1" dirty="0" err="1" smtClean="0"/>
              <a:t>mínimo</a:t>
            </a:r>
            <a:r>
              <a:rPr lang="en-US" altLang="en-US" sz="2800" b="1" dirty="0" smtClean="0"/>
              <a:t> de un </a:t>
            </a:r>
            <a:r>
              <a:rPr lang="en-US" altLang="en-US" sz="2800" b="1" dirty="0" err="1" smtClean="0"/>
              <a:t>artículo</a:t>
            </a:r>
            <a:r>
              <a:rPr lang="en-US" altLang="en-US" sz="2800" b="1" dirty="0" smtClean="0"/>
              <a:t> o </a:t>
            </a:r>
            <a:r>
              <a:rPr lang="en-US" altLang="en-US" sz="2800" b="1" dirty="0" err="1" smtClean="0"/>
              <a:t>capítulo</a:t>
            </a:r>
            <a:r>
              <a:rPr lang="en-US" altLang="en-US" sz="2800" b="1" dirty="0" smtClean="0"/>
              <a:t> de </a:t>
            </a:r>
            <a:r>
              <a:rPr lang="en-US" altLang="en-US" sz="2800" b="1" dirty="0" err="1" smtClean="0"/>
              <a:t>libro</a:t>
            </a:r>
            <a:r>
              <a:rPr lang="en-US" altLang="en-US" sz="2800" b="1" dirty="0" smtClean="0"/>
              <a:t> (</a:t>
            </a:r>
            <a:r>
              <a:rPr lang="en-US" altLang="en-US" sz="2800" dirty="0" smtClean="0"/>
              <a:t>de </a:t>
            </a:r>
            <a:r>
              <a:rPr lang="en-US" altLang="en-US" sz="2800" dirty="0" err="1" smtClean="0"/>
              <a:t>acuerdo</a:t>
            </a:r>
            <a:r>
              <a:rPr lang="en-US" altLang="en-US" sz="2800" dirty="0" smtClean="0"/>
              <a:t> con los </a:t>
            </a:r>
            <a:r>
              <a:rPr lang="en-US" altLang="en-US" sz="2800" dirty="0" err="1" smtClean="0"/>
              <a:t>usos</a:t>
            </a:r>
            <a:r>
              <a:rPr lang="en-US" altLang="en-US" sz="2800" dirty="0" smtClean="0"/>
              <a:t> de </a:t>
            </a:r>
            <a:r>
              <a:rPr lang="en-US" altLang="en-US" sz="2800" dirty="0" err="1" smtClean="0"/>
              <a:t>cada</a:t>
            </a:r>
            <a:r>
              <a:rPr lang="en-US" altLang="en-US" sz="2800" dirty="0" smtClean="0"/>
              <a:t> </a:t>
            </a:r>
            <a:r>
              <a:rPr lang="en-US" altLang="en-US" sz="2800" dirty="0" err="1" smtClean="0"/>
              <a:t>disciplina</a:t>
            </a:r>
            <a:r>
              <a:rPr lang="en-US" altLang="en-US" sz="2800" dirty="0" smtClean="0"/>
              <a:t>) en </a:t>
            </a:r>
            <a:r>
              <a:rPr lang="en-US" altLang="en-US" sz="2800" dirty="0" err="1" smtClean="0"/>
              <a:t>revistas</a:t>
            </a:r>
            <a:r>
              <a:rPr lang="en-US" altLang="en-US" sz="2800" dirty="0" smtClean="0"/>
              <a:t> </a:t>
            </a:r>
            <a:r>
              <a:rPr lang="en-US" altLang="en-US" sz="2800" dirty="0" err="1" smtClean="0"/>
              <a:t>científicas</a:t>
            </a:r>
            <a:r>
              <a:rPr lang="en-US" altLang="en-US" sz="2800" dirty="0" smtClean="0"/>
              <a:t> o </a:t>
            </a:r>
            <a:r>
              <a:rPr lang="en-US" altLang="en-US" sz="2800" dirty="0" err="1" smtClean="0"/>
              <a:t>académicas</a:t>
            </a:r>
            <a:r>
              <a:rPr lang="en-US" altLang="en-US" sz="2800" dirty="0" smtClean="0"/>
              <a:t> o </a:t>
            </a:r>
            <a:r>
              <a:rPr lang="en-US" altLang="en-US" sz="2800" dirty="0" err="1" smtClean="0"/>
              <a:t>editoriales</a:t>
            </a:r>
            <a:r>
              <a:rPr lang="en-US" altLang="en-US" sz="2800" dirty="0" smtClean="0"/>
              <a:t> de </a:t>
            </a:r>
            <a:r>
              <a:rPr lang="en-US" altLang="en-US" sz="2800" dirty="0" err="1" smtClean="0"/>
              <a:t>prestigio</a:t>
            </a:r>
            <a:endParaRPr lang="en-US" altLang="en-US" sz="2800" dirty="0" smtClean="0"/>
          </a:p>
          <a:p>
            <a:pPr eaLnBrk="1" hangingPunct="1"/>
            <a:r>
              <a:rPr lang="es-MX" altLang="en-US" sz="2800" dirty="0" smtClean="0"/>
              <a:t>Hasta cuando: &lt; 15 años de licenciatura </a:t>
            </a:r>
            <a:endParaRPr lang="en-US" altLang="en-US" sz="2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6"/>
          <p:cNvSpPr txBox="1">
            <a:spLocks noGrp="1"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16F3D358-0B21-41AC-9A17-DD5446905B2F}" type="slidenum">
              <a:rPr lang="en-US" altLang="en-US" sz="1400"/>
              <a:pPr algn="r" eaLnBrk="1" hangingPunct="1"/>
              <a:t>5</a:t>
            </a:fld>
            <a:endParaRPr lang="en-US" altLang="en-US" sz="1400"/>
          </a:p>
        </p:txBody>
      </p:sp>
      <p:sp>
        <p:nvSpPr>
          <p:cNvPr id="74755" name="Rectangle 2"/>
          <p:cNvSpPr>
            <a:spLocks noGrp="1" noChangeArrowheads="1"/>
          </p:cNvSpPr>
          <p:nvPr>
            <p:ph type="title" idx="4294967295"/>
          </p:nvPr>
        </p:nvSpPr>
        <p:spPr/>
        <p:txBody>
          <a:bodyPr/>
          <a:lstStyle/>
          <a:p>
            <a:pPr eaLnBrk="1" hangingPunct="1"/>
            <a:r>
              <a:rPr lang="es-ES" altLang="en-US" smtClean="0"/>
              <a:t>Ingreso: Nivel I</a:t>
            </a:r>
            <a:endParaRPr lang="en-US" altLang="en-US" smtClean="0"/>
          </a:p>
        </p:txBody>
      </p:sp>
      <p:sp>
        <p:nvSpPr>
          <p:cNvPr id="74756" name="Rectangle 3"/>
          <p:cNvSpPr>
            <a:spLocks noGrp="1" noChangeArrowheads="1"/>
          </p:cNvSpPr>
          <p:nvPr>
            <p:ph type="body" idx="4294967295"/>
          </p:nvPr>
        </p:nvSpPr>
        <p:spPr>
          <a:xfrm>
            <a:off x="685800" y="1828800"/>
            <a:ext cx="7772400" cy="5029200"/>
          </a:xfrm>
        </p:spPr>
        <p:txBody>
          <a:bodyPr/>
          <a:lstStyle/>
          <a:p>
            <a:pPr eaLnBrk="1" hangingPunct="1">
              <a:buFontTx/>
              <a:buNone/>
            </a:pPr>
            <a:r>
              <a:rPr lang="en-US" altLang="en-US" sz="2800" smtClean="0"/>
              <a:t>a) Tener una línea definida de investigación. </a:t>
            </a:r>
          </a:p>
          <a:p>
            <a:pPr eaLnBrk="1" hangingPunct="1">
              <a:buFontTx/>
              <a:buNone/>
            </a:pPr>
            <a:r>
              <a:rPr lang="en-US" altLang="en-US" sz="2800" smtClean="0"/>
              <a:t>b) Haber publicado </a:t>
            </a:r>
            <a:r>
              <a:rPr lang="en-US" altLang="en-US" sz="2800" b="1" smtClean="0"/>
              <a:t>un libro original</a:t>
            </a:r>
            <a:r>
              <a:rPr lang="en-US" altLang="en-US" sz="2800" smtClean="0"/>
              <a:t> o </a:t>
            </a:r>
            <a:r>
              <a:rPr lang="en-US" altLang="en-US" sz="2800" b="1" smtClean="0"/>
              <a:t>un mínimo de cinco artículos en revistas científicas o académicas, capítulos de libros, mapas de investigación o ponencias en congresos y/o varias reseñas críticas.</a:t>
            </a:r>
            <a:r>
              <a:rPr lang="en-US" altLang="en-US" sz="2800" smtClean="0"/>
              <a:t> También se tomará en cuenta los libros coordinados, antologías y compilaciones que incluyan la participación personal de investigación original. </a:t>
            </a:r>
          </a:p>
          <a:p>
            <a:pPr eaLnBrk="1" hangingPunct="1">
              <a:buFontTx/>
              <a:buNone/>
            </a:pPr>
            <a:r>
              <a:rPr lang="en-US" altLang="en-US" sz="2800" smtClean="0"/>
              <a:t>c) Demostrar participación en </a:t>
            </a:r>
            <a:r>
              <a:rPr lang="en-US" altLang="en-US" sz="2800" b="1" smtClean="0"/>
              <a:t>labores docentes</a:t>
            </a:r>
            <a:r>
              <a:rPr lang="en-US" altLang="en-US" sz="2800" smtClean="0"/>
              <a:t> y en la </a:t>
            </a:r>
            <a:r>
              <a:rPr lang="en-US" altLang="en-US" sz="2800" b="1" smtClean="0"/>
              <a:t>formación de recursos humanos</a:t>
            </a:r>
            <a:r>
              <a:rPr lang="en-US" altLang="en-US" sz="280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6"/>
          <p:cNvSpPr txBox="1">
            <a:spLocks noGrp="1"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A339DAC8-8FB1-4F6E-BA5D-6744B0CC298F}" type="slidenum">
              <a:rPr lang="en-US" altLang="en-US" sz="1400"/>
              <a:pPr algn="r" eaLnBrk="1" hangingPunct="1"/>
              <a:t>6</a:t>
            </a:fld>
            <a:endParaRPr lang="en-US" altLang="en-US" sz="1400"/>
          </a:p>
        </p:txBody>
      </p:sp>
      <p:sp>
        <p:nvSpPr>
          <p:cNvPr id="76803" name="Rectangle 2"/>
          <p:cNvSpPr>
            <a:spLocks noGrp="1" noChangeArrowheads="1"/>
          </p:cNvSpPr>
          <p:nvPr>
            <p:ph type="title" idx="4294967295"/>
          </p:nvPr>
        </p:nvSpPr>
        <p:spPr/>
        <p:txBody>
          <a:bodyPr/>
          <a:lstStyle/>
          <a:p>
            <a:pPr eaLnBrk="1" hangingPunct="1"/>
            <a:r>
              <a:rPr lang="es-ES" altLang="en-US" smtClean="0"/>
              <a:t>Ingreso: Nivel II</a:t>
            </a:r>
            <a:endParaRPr lang="en-US" altLang="en-US" smtClean="0"/>
          </a:p>
        </p:txBody>
      </p:sp>
      <p:sp>
        <p:nvSpPr>
          <p:cNvPr id="76804" name="Rectangle 3"/>
          <p:cNvSpPr>
            <a:spLocks noGrp="1" noChangeArrowheads="1"/>
          </p:cNvSpPr>
          <p:nvPr>
            <p:ph type="body" idx="4294967295"/>
          </p:nvPr>
        </p:nvSpPr>
        <p:spPr/>
        <p:txBody>
          <a:bodyPr/>
          <a:lstStyle/>
          <a:p>
            <a:pPr eaLnBrk="1" hangingPunct="1"/>
            <a:r>
              <a:rPr lang="en-US" altLang="en-US" sz="2800" smtClean="0"/>
              <a:t>Además de lo señalado para el Nivel I: </a:t>
            </a:r>
          </a:p>
          <a:p>
            <a:pPr eaLnBrk="1" hangingPunct="1">
              <a:buFontTx/>
              <a:buNone/>
            </a:pPr>
            <a:r>
              <a:rPr lang="en-US" altLang="en-US" sz="2800" smtClean="0"/>
              <a:t>	a) Tener una </a:t>
            </a:r>
            <a:r>
              <a:rPr lang="en-US" altLang="en-US" sz="2800" b="1" smtClean="0"/>
              <a:t>carrera de investigación consolidada</a:t>
            </a:r>
            <a:r>
              <a:rPr lang="en-US" altLang="en-US" sz="2800" smtClean="0"/>
              <a:t>, demostrada por obra publicada que incluya libros originales, artículos, capítulos de libros, ponencias, reseñas, críticas, libros coordinados, antologías o compilaciones y ediciones o traducciones relevantes. </a:t>
            </a:r>
          </a:p>
          <a:p>
            <a:pPr eaLnBrk="1" hangingPunct="1">
              <a:buFontTx/>
              <a:buNone/>
            </a:pPr>
            <a:r>
              <a:rPr lang="en-US" altLang="en-US" sz="2800" smtClean="0"/>
              <a:t>	b) Haber dirigido </a:t>
            </a:r>
            <a:r>
              <a:rPr lang="en-US" altLang="en-US" sz="2800" b="1" smtClean="0"/>
              <a:t>tesis</a:t>
            </a:r>
            <a:r>
              <a:rPr lang="en-US" altLang="en-US" sz="2800" smtClean="0"/>
              <a:t> de licenciatura y/o posgrado concluidas. </a:t>
            </a:r>
          </a:p>
          <a:p>
            <a:pPr eaLnBrk="1" hangingPunct="1"/>
            <a:endParaRPr lang="en-US" altLang="en-US"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6"/>
          <p:cNvSpPr txBox="1">
            <a:spLocks noGrp="1" noChangeArrowheads="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E5B5B646-C4E8-4079-A85B-957AB68D7151}" type="slidenum">
              <a:rPr lang="en-US" altLang="en-US" sz="1400"/>
              <a:pPr algn="r" eaLnBrk="1" hangingPunct="1"/>
              <a:t>7</a:t>
            </a:fld>
            <a:endParaRPr lang="en-US" altLang="en-US" sz="1400"/>
          </a:p>
        </p:txBody>
      </p:sp>
      <p:sp>
        <p:nvSpPr>
          <p:cNvPr id="78851" name="Rectangle 2"/>
          <p:cNvSpPr>
            <a:spLocks noGrp="1" noChangeArrowheads="1"/>
          </p:cNvSpPr>
          <p:nvPr>
            <p:ph type="title" idx="4294967295"/>
          </p:nvPr>
        </p:nvSpPr>
        <p:spPr/>
        <p:txBody>
          <a:bodyPr/>
          <a:lstStyle/>
          <a:p>
            <a:pPr eaLnBrk="1" hangingPunct="1"/>
            <a:r>
              <a:rPr lang="es-ES" altLang="en-US" smtClean="0"/>
              <a:t>Ingreso: Nivel III</a:t>
            </a:r>
            <a:endParaRPr lang="en-US" altLang="en-US" smtClean="0"/>
          </a:p>
        </p:txBody>
      </p:sp>
      <p:sp>
        <p:nvSpPr>
          <p:cNvPr id="78852" name="Rectangle 3"/>
          <p:cNvSpPr>
            <a:spLocks noGrp="1" noChangeArrowheads="1"/>
          </p:cNvSpPr>
          <p:nvPr>
            <p:ph type="body" idx="4294967295"/>
          </p:nvPr>
        </p:nvSpPr>
        <p:spPr/>
        <p:txBody>
          <a:bodyPr/>
          <a:lstStyle/>
          <a:p>
            <a:pPr eaLnBrk="1" hangingPunct="1"/>
            <a:r>
              <a:rPr lang="en-US" altLang="en-US" sz="2800" smtClean="0"/>
              <a:t>Además de lo señalado para el Nivel II: </a:t>
            </a:r>
          </a:p>
          <a:p>
            <a:pPr lvl="1" eaLnBrk="1" hangingPunct="1"/>
            <a:r>
              <a:rPr lang="en-US" altLang="en-US" sz="2400" smtClean="0"/>
              <a:t>a) Haber realizado una obra científica que represente una </a:t>
            </a:r>
            <a:r>
              <a:rPr lang="en-US" altLang="en-US" sz="2400" b="1" smtClean="0"/>
              <a:t>reconocida contribución al conocimiento</a:t>
            </a:r>
            <a:r>
              <a:rPr lang="en-US" altLang="en-US" sz="2400" smtClean="0"/>
              <a:t>. </a:t>
            </a:r>
          </a:p>
          <a:p>
            <a:pPr lvl="1" eaLnBrk="1" hangingPunct="1"/>
            <a:r>
              <a:rPr lang="en-US" altLang="en-US" sz="2400" smtClean="0"/>
              <a:t>b) Haber publicado </a:t>
            </a:r>
            <a:r>
              <a:rPr lang="en-US" altLang="en-US" sz="2400" b="1" smtClean="0"/>
              <a:t>obras de trascendencia</a:t>
            </a:r>
            <a:r>
              <a:rPr lang="en-US" altLang="en-US" sz="2400" smtClean="0"/>
              <a:t> en su(s) línea(s) de investigación. </a:t>
            </a:r>
          </a:p>
          <a:p>
            <a:pPr lvl="1" eaLnBrk="1" hangingPunct="1"/>
            <a:r>
              <a:rPr lang="en-US" altLang="en-US" sz="2400" smtClean="0"/>
              <a:t>c) Tener </a:t>
            </a:r>
            <a:r>
              <a:rPr lang="en-US" altLang="en-US" sz="2400" b="1" smtClean="0"/>
              <a:t>liderazgo y prestigio internacionales</a:t>
            </a:r>
            <a:r>
              <a:rPr lang="en-US" altLang="en-US" sz="2400" smtClean="0"/>
              <a:t>, demostrado mediante reconocimientos o distinciones académicas, </a:t>
            </a:r>
            <a:r>
              <a:rPr lang="en-US" altLang="en-US" sz="2400" b="1" smtClean="0"/>
              <a:t>citas</a:t>
            </a:r>
            <a:r>
              <a:rPr lang="en-US" altLang="en-US" sz="2400" smtClean="0"/>
              <a:t> de calidad a sus obras (por autores reconocidos internacionalmente), </a:t>
            </a:r>
            <a:r>
              <a:rPr lang="en-US" altLang="en-US" sz="2400" b="1" smtClean="0"/>
              <a:t>reseñas</a:t>
            </a:r>
            <a:r>
              <a:rPr lang="en-US" altLang="en-US" sz="2400" smtClean="0"/>
              <a:t> a sus trabajos en revistas de circulación internacional, y similares.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dirty="0" smtClean="0"/>
              <a:t>La lana</a:t>
            </a:r>
            <a:endParaRPr lang="en-US" dirty="0"/>
          </a:p>
        </p:txBody>
      </p:sp>
      <p:sp>
        <p:nvSpPr>
          <p:cNvPr id="4" name="3 Marcador de contenido"/>
          <p:cNvSpPr>
            <a:spLocks noGrp="1"/>
          </p:cNvSpPr>
          <p:nvPr>
            <p:ph idx="1"/>
          </p:nvPr>
        </p:nvSpPr>
        <p:spPr>
          <a:xfrm>
            <a:off x="179512" y="1981200"/>
            <a:ext cx="8856984" cy="4114800"/>
          </a:xfrm>
        </p:spPr>
        <p:txBody>
          <a:bodyPr/>
          <a:lstStyle/>
          <a:p>
            <a:r>
              <a:rPr lang="en-US" sz="2800" dirty="0" smtClean="0"/>
              <a:t>I. </a:t>
            </a:r>
            <a:r>
              <a:rPr lang="en-US" sz="2800" dirty="0" err="1" smtClean="0"/>
              <a:t>Candidato</a:t>
            </a:r>
            <a:r>
              <a:rPr lang="en-US" sz="2800" dirty="0" smtClean="0"/>
              <a:t> 3SM</a:t>
            </a:r>
          </a:p>
          <a:p>
            <a:r>
              <a:rPr lang="en-US" sz="2800" dirty="0" smtClean="0"/>
              <a:t>II. </a:t>
            </a:r>
            <a:r>
              <a:rPr lang="en-US" sz="2800" dirty="0" err="1" smtClean="0"/>
              <a:t>Nivel</a:t>
            </a:r>
            <a:r>
              <a:rPr lang="en-US" sz="2800" dirty="0" smtClean="0"/>
              <a:t> I: 6SM</a:t>
            </a:r>
          </a:p>
          <a:p>
            <a:r>
              <a:rPr lang="en-US" sz="2800" dirty="0" smtClean="0"/>
              <a:t>III. </a:t>
            </a:r>
            <a:r>
              <a:rPr lang="en-US" sz="2800" dirty="0" err="1"/>
              <a:t>N</a:t>
            </a:r>
            <a:r>
              <a:rPr lang="en-US" sz="2800" dirty="0" err="1" smtClean="0"/>
              <a:t>ivel</a:t>
            </a:r>
            <a:r>
              <a:rPr lang="en-US" sz="2800" dirty="0" smtClean="0"/>
              <a:t> II: 8SM</a:t>
            </a:r>
          </a:p>
          <a:p>
            <a:r>
              <a:rPr lang="en-US" sz="2800" dirty="0" smtClean="0"/>
              <a:t>IV. </a:t>
            </a:r>
            <a:r>
              <a:rPr lang="en-US" sz="2800" dirty="0" err="1"/>
              <a:t>N</a:t>
            </a:r>
            <a:r>
              <a:rPr lang="en-US" sz="2800" dirty="0" err="1" smtClean="0"/>
              <a:t>ivel</a:t>
            </a:r>
            <a:r>
              <a:rPr lang="en-US" sz="2800" dirty="0" smtClean="0"/>
              <a:t> III: 14SM</a:t>
            </a:r>
          </a:p>
          <a:p>
            <a:r>
              <a:rPr lang="en-US" sz="2800" dirty="0" smtClean="0"/>
              <a:t>V. </a:t>
            </a:r>
            <a:r>
              <a:rPr lang="en-US" sz="2800" dirty="0" err="1" smtClean="0"/>
              <a:t>Emérito</a:t>
            </a:r>
            <a:r>
              <a:rPr lang="en-US" sz="2800" dirty="0" smtClean="0"/>
              <a:t>: 14SM</a:t>
            </a:r>
          </a:p>
          <a:p>
            <a:r>
              <a:rPr lang="es-MX" sz="2800" dirty="0" smtClean="0"/>
              <a:t>SM 70.10 por día, 25,586.5 pesos anual </a:t>
            </a:r>
          </a:p>
          <a:p>
            <a:r>
              <a:rPr lang="es-MX" sz="2800" dirty="0" smtClean="0"/>
              <a:t>Nivel I paga 153,519 pesos anual</a:t>
            </a:r>
          </a:p>
          <a:p>
            <a:r>
              <a:rPr lang="es-MX" sz="2800" dirty="0" smtClean="0"/>
              <a:t>Libre de impuestos</a:t>
            </a:r>
            <a:endParaRPr lang="en-US" sz="2800" dirty="0"/>
          </a:p>
        </p:txBody>
      </p:sp>
      <p:sp>
        <p:nvSpPr>
          <p:cNvPr id="2" name="1 Marcador de número de diapositiva"/>
          <p:cNvSpPr>
            <a:spLocks noGrp="1"/>
          </p:cNvSpPr>
          <p:nvPr>
            <p:ph type="sldNum" sz="quarter" idx="12"/>
          </p:nvPr>
        </p:nvSpPr>
        <p:spPr/>
        <p:txBody>
          <a:bodyPr/>
          <a:lstStyle/>
          <a:p>
            <a:pPr>
              <a:defRPr/>
            </a:pPr>
            <a:fld id="{443AE423-C181-4152-8E0B-14A163F7CB7D}" type="slidenum">
              <a:rPr lang="en-US" smtClean="0"/>
              <a:pPr>
                <a:defRPr/>
              </a:pPr>
              <a:t>8</a:t>
            </a:fld>
            <a:endParaRPr lang="en-US"/>
          </a:p>
        </p:txBody>
      </p:sp>
    </p:spTree>
    <p:extLst>
      <p:ext uri="{BB962C8B-B14F-4D97-AF65-F5344CB8AC3E}">
        <p14:creationId xmlns:p14="http://schemas.microsoft.com/office/powerpoint/2010/main" val="1625879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BD883C8-6B91-46BE-AAFD-8C1A08ADCA19}" type="slidenum">
              <a:rPr lang="en-US" altLang="en-US" sz="1400" smtClean="0"/>
              <a:pPr eaLnBrk="1" hangingPunct="1"/>
              <a:t>9</a:t>
            </a:fld>
            <a:endParaRPr lang="en-US" altLang="en-US" sz="1400" smtClean="0"/>
          </a:p>
        </p:txBody>
      </p:sp>
      <p:sp>
        <p:nvSpPr>
          <p:cNvPr id="16387" name="Rectangle 2"/>
          <p:cNvSpPr>
            <a:spLocks noGrp="1" noChangeArrowheads="1"/>
          </p:cNvSpPr>
          <p:nvPr>
            <p:ph type="title"/>
          </p:nvPr>
        </p:nvSpPr>
        <p:spPr/>
        <p:txBody>
          <a:bodyPr/>
          <a:lstStyle/>
          <a:p>
            <a:pPr eaLnBrk="1" hangingPunct="1"/>
            <a:r>
              <a:rPr lang="en-US" altLang="en-US" b="1" smtClean="0">
                <a:cs typeface="Times New Roman" pitchFamily="18" charset="0"/>
              </a:rPr>
              <a:t>V. PUBLICACIONES </a:t>
            </a:r>
            <a:br>
              <a:rPr lang="en-US" altLang="en-US" b="1" smtClean="0">
                <a:cs typeface="Times New Roman" pitchFamily="18" charset="0"/>
              </a:rPr>
            </a:br>
            <a:r>
              <a:rPr lang="en-US" altLang="en-US" b="1" smtClean="0">
                <a:solidFill>
                  <a:srgbClr val="FF0000"/>
                </a:solidFill>
                <a:cs typeface="Times New Roman" pitchFamily="18" charset="0"/>
              </a:rPr>
              <a:t>LO MAS IMPORTANTE</a:t>
            </a:r>
            <a:r>
              <a:rPr lang="en-US" altLang="en-US" smtClean="0">
                <a:solidFill>
                  <a:srgbClr val="FF0000"/>
                </a:solidFill>
              </a:rPr>
              <a:t> </a:t>
            </a:r>
          </a:p>
        </p:txBody>
      </p:sp>
      <p:sp>
        <p:nvSpPr>
          <p:cNvPr id="16388" name="Rectangle 3"/>
          <p:cNvSpPr>
            <a:spLocks noGrp="1" noChangeArrowheads="1"/>
          </p:cNvSpPr>
          <p:nvPr>
            <p:ph type="body" idx="1"/>
          </p:nvPr>
        </p:nvSpPr>
        <p:spPr/>
        <p:txBody>
          <a:bodyPr/>
          <a:lstStyle/>
          <a:p>
            <a:pPr eaLnBrk="1" hangingPunct="1"/>
            <a:r>
              <a:rPr lang="en-US" altLang="en-US" b="1" dirty="0" err="1" smtClean="0">
                <a:cs typeface="Times New Roman" pitchFamily="18" charset="0"/>
              </a:rPr>
              <a:t>Libros</a:t>
            </a:r>
            <a:r>
              <a:rPr lang="en-US" altLang="en-US" b="1" dirty="0" smtClean="0">
                <a:cs typeface="Times New Roman" pitchFamily="18" charset="0"/>
              </a:rPr>
              <a:t> (</a:t>
            </a:r>
            <a:r>
              <a:rPr lang="en-US" altLang="en-US" b="1" dirty="0" err="1" smtClean="0">
                <a:cs typeface="Times New Roman" pitchFamily="18" charset="0"/>
              </a:rPr>
              <a:t>citas</a:t>
            </a:r>
            <a:r>
              <a:rPr lang="en-US" altLang="en-US" b="1" dirty="0" smtClean="0">
                <a:cs typeface="Times New Roman" pitchFamily="18" charset="0"/>
              </a:rPr>
              <a:t>, </a:t>
            </a:r>
            <a:r>
              <a:rPr lang="en-US" altLang="en-US" b="1" dirty="0" err="1" smtClean="0">
                <a:cs typeface="Times New Roman" pitchFamily="18" charset="0"/>
              </a:rPr>
              <a:t>reseñas</a:t>
            </a:r>
            <a:r>
              <a:rPr lang="en-US" altLang="en-US" b="1" dirty="0" smtClean="0">
                <a:cs typeface="Times New Roman" pitchFamily="18" charset="0"/>
              </a:rPr>
              <a:t>)</a:t>
            </a:r>
            <a:endParaRPr lang="en-US" altLang="en-US" dirty="0" smtClean="0">
              <a:cs typeface="Times New Roman" pitchFamily="18" charset="0"/>
            </a:endParaRPr>
          </a:p>
          <a:p>
            <a:pPr eaLnBrk="1" hangingPunct="1"/>
            <a:r>
              <a:rPr lang="en-US" altLang="en-US" b="1" dirty="0" err="1" smtClean="0">
                <a:cs typeface="Times New Roman" pitchFamily="18" charset="0"/>
              </a:rPr>
              <a:t>Artículos</a:t>
            </a:r>
            <a:r>
              <a:rPr lang="en-US" altLang="en-US" b="1" dirty="0" smtClean="0">
                <a:cs typeface="Times New Roman" pitchFamily="18" charset="0"/>
              </a:rPr>
              <a:t> </a:t>
            </a:r>
            <a:r>
              <a:rPr lang="en-US" altLang="en-US" b="1" dirty="0" err="1" smtClean="0">
                <a:cs typeface="Times New Roman" pitchFamily="18" charset="0"/>
              </a:rPr>
              <a:t>academicos</a:t>
            </a:r>
            <a:r>
              <a:rPr lang="en-US" altLang="en-US" b="1" dirty="0" smtClean="0">
                <a:cs typeface="Times New Roman" pitchFamily="18" charset="0"/>
              </a:rPr>
              <a:t> (ISBN? ISI?)</a:t>
            </a:r>
            <a:endParaRPr lang="en-US" altLang="en-US" dirty="0" smtClean="0">
              <a:cs typeface="Times New Roman" pitchFamily="18" charset="0"/>
            </a:endParaRPr>
          </a:p>
          <a:p>
            <a:pPr eaLnBrk="1" hangingPunct="1"/>
            <a:r>
              <a:rPr lang="en-US" altLang="en-US" b="1" dirty="0" err="1" smtClean="0">
                <a:cs typeface="Times New Roman" pitchFamily="18" charset="0"/>
              </a:rPr>
              <a:t>Capítulos</a:t>
            </a:r>
            <a:r>
              <a:rPr lang="en-US" altLang="en-US" b="1" dirty="0" smtClean="0">
                <a:cs typeface="Times New Roman" pitchFamily="18" charset="0"/>
              </a:rPr>
              <a:t> en </a:t>
            </a:r>
            <a:r>
              <a:rPr lang="en-US" altLang="en-US" b="1" dirty="0" err="1" smtClean="0">
                <a:cs typeface="Times New Roman" pitchFamily="18" charset="0"/>
              </a:rPr>
              <a:t>libros</a:t>
            </a:r>
            <a:r>
              <a:rPr lang="en-US" altLang="en-US" b="1" dirty="0" smtClean="0">
                <a:cs typeface="Times New Roman" pitchFamily="18" charset="0"/>
              </a:rPr>
              <a:t> (</a:t>
            </a:r>
            <a:r>
              <a:rPr lang="en-US" altLang="en-US" b="1" dirty="0" err="1" smtClean="0">
                <a:cs typeface="Times New Roman" pitchFamily="18" charset="0"/>
              </a:rPr>
              <a:t>citas</a:t>
            </a:r>
            <a:r>
              <a:rPr lang="en-US" altLang="en-US" b="1" dirty="0" smtClean="0">
                <a:cs typeface="Times New Roman" pitchFamily="18" charset="0"/>
              </a:rPr>
              <a:t>)</a:t>
            </a:r>
            <a:endParaRPr lang="en-US" altLang="en-US" dirty="0" smtClean="0">
              <a:cs typeface="Times New Roman" pitchFamily="18" charset="0"/>
            </a:endParaRPr>
          </a:p>
          <a:p>
            <a:pPr eaLnBrk="1" hangingPunct="1"/>
            <a:r>
              <a:rPr lang="es-MX" altLang="en-US" b="1" dirty="0" smtClean="0">
                <a:cs typeface="Times New Roman" pitchFamily="18" charset="0"/>
              </a:rPr>
              <a:t>Reseñas</a:t>
            </a:r>
            <a:endParaRPr lang="en-US" altLang="en-US" b="1" dirty="0" smtClean="0">
              <a:cs typeface="Times New Roman" pitchFamily="18" charset="0"/>
            </a:endParaRPr>
          </a:p>
          <a:p>
            <a:pPr eaLnBrk="1" hangingPunct="1"/>
            <a:r>
              <a:rPr lang="es-MX" altLang="en-US" b="1" dirty="0" smtClean="0">
                <a:cs typeface="Times New Roman" pitchFamily="18" charset="0"/>
              </a:rPr>
              <a:t>Libros editados?</a:t>
            </a:r>
            <a:endParaRPr lang="en-US" altLang="en-US" b="1" dirty="0" smtClean="0">
              <a:cs typeface="Times New Roman"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TotalTime>
  <Words>798</Words>
  <Application>Microsoft Office PowerPoint</Application>
  <PresentationFormat>Presentación en pantalla (4:3)</PresentationFormat>
  <Paragraphs>83</Paragraphs>
  <Slides>19</Slides>
  <Notes>10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Default Design</vt:lpstr>
      <vt:lpstr>Una Guía para Ingresar al SNI</vt:lpstr>
      <vt:lpstr>Chismes y Mitos del SNI</vt:lpstr>
      <vt:lpstr>Área V: Sociales, </vt:lpstr>
      <vt:lpstr>Ingreso: Candidato</vt:lpstr>
      <vt:lpstr>Ingreso: Nivel I</vt:lpstr>
      <vt:lpstr>Ingreso: Nivel II</vt:lpstr>
      <vt:lpstr>Ingreso: Nivel III</vt:lpstr>
      <vt:lpstr>La lana</vt:lpstr>
      <vt:lpstr>V. PUBLICACIONES  LO MAS IMPORTANTE </vt:lpstr>
      <vt:lpstr>V. PUBLICACIONES  (que no cuenta) </vt:lpstr>
      <vt:lpstr>Donde están: Hombres y Mujeres</vt:lpstr>
      <vt:lpstr>¡….esperan hasta el final!</vt:lpstr>
      <vt:lpstr>Un caso de reconsideración</vt:lpstr>
      <vt:lpstr>Un caso de reconsideración</vt:lpstr>
      <vt:lpstr>Un caso de reconsideración</vt:lpstr>
      <vt:lpstr>Un caso de reconsideración</vt:lpstr>
      <vt:lpstr>Un caso de reconsideración</vt:lpstr>
      <vt:lpstr>Un caso de reconsideración</vt:lpstr>
      <vt:lpstr>¡Gracias!</vt:lpstr>
    </vt:vector>
  </TitlesOfParts>
  <Company>ITAM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SNI y (Academía Mexicana de Ciencias)</dc:title>
  <dc:creator>Tapen Sinha</dc:creator>
  <cp:lastModifiedBy>Tapen Sinha</cp:lastModifiedBy>
  <cp:revision>47</cp:revision>
  <dcterms:created xsi:type="dcterms:W3CDTF">2008-10-12T00:07:37Z</dcterms:created>
  <dcterms:modified xsi:type="dcterms:W3CDTF">2015-10-01T13:40:33Z</dcterms:modified>
</cp:coreProperties>
</file>